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 id="288" r:id="rId62"/>
    <p:sldId id="289" r:id="rId63"/>
    <p:sldId id="290" r:id="rId64"/>
    <p:sldId id="291" r:id="rId65"/>
    <p:sldId id="292" r:id="rId66"/>
    <p:sldId id="293" r:id="rId67"/>
    <p:sldId id="294" r:id="rId68"/>
    <p:sldId id="295" r:id="rId69"/>
    <p:sldId id="296" r:id="rId70"/>
    <p:sldId id="297" r:id="rId71"/>
    <p:sldId id="298" r:id="rId72"/>
    <p:sldId id="299" r:id="rId73"/>
    <p:sldId id="300" r:id="rId74"/>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Montserrat" charset="1" panose="00000500000000000000"/>
      <p:regular r:id="rId12"/>
    </p:embeddedFont>
    <p:embeddedFont>
      <p:font typeface="Montserrat Bold" charset="1" panose="00000800000000000000"/>
      <p:regular r:id="rId13"/>
    </p:embeddedFont>
    <p:embeddedFont>
      <p:font typeface="Montserrat Italics" charset="1" panose="00000500000000000000"/>
      <p:regular r:id="rId14"/>
    </p:embeddedFont>
    <p:embeddedFont>
      <p:font typeface="Montserrat Bold Italics" charset="1" panose="00000800000000000000"/>
      <p:regular r:id="rId15"/>
    </p:embeddedFont>
    <p:embeddedFont>
      <p:font typeface="Montserrat Thin" charset="1" panose="00000300000000000000"/>
      <p:regular r:id="rId16"/>
    </p:embeddedFont>
    <p:embeddedFont>
      <p:font typeface="Montserrat Thin Italics" charset="1" panose="00000300000000000000"/>
      <p:regular r:id="rId17"/>
    </p:embeddedFont>
    <p:embeddedFont>
      <p:font typeface="Montserrat Extra-Light" charset="1" panose="00000300000000000000"/>
      <p:regular r:id="rId18"/>
    </p:embeddedFont>
    <p:embeddedFont>
      <p:font typeface="Montserrat Extra-Light Italics" charset="1" panose="00000300000000000000"/>
      <p:regular r:id="rId19"/>
    </p:embeddedFont>
    <p:embeddedFont>
      <p:font typeface="Montserrat Light" charset="1" panose="00000400000000000000"/>
      <p:regular r:id="rId20"/>
    </p:embeddedFont>
    <p:embeddedFont>
      <p:font typeface="Montserrat Light Italics" charset="1" panose="00000400000000000000"/>
      <p:regular r:id="rId21"/>
    </p:embeddedFont>
    <p:embeddedFont>
      <p:font typeface="Montserrat Medium" charset="1" panose="00000600000000000000"/>
      <p:regular r:id="rId22"/>
    </p:embeddedFont>
    <p:embeddedFont>
      <p:font typeface="Montserrat Medium Italics" charset="1" panose="00000600000000000000"/>
      <p:regular r:id="rId23"/>
    </p:embeddedFont>
    <p:embeddedFont>
      <p:font typeface="Montserrat Semi-Bold" charset="1" panose="00000700000000000000"/>
      <p:regular r:id="rId24"/>
    </p:embeddedFont>
    <p:embeddedFont>
      <p:font typeface="Montserrat Semi-Bold Italics" charset="1" panose="00000700000000000000"/>
      <p:regular r:id="rId25"/>
    </p:embeddedFont>
    <p:embeddedFont>
      <p:font typeface="Montserrat Ultra-Bold" charset="1" panose="00000900000000000000"/>
      <p:regular r:id="rId26"/>
    </p:embeddedFont>
    <p:embeddedFont>
      <p:font typeface="Montserrat Ultra-Bold Italics" charset="1" panose="00000900000000000000"/>
      <p:regular r:id="rId27"/>
    </p:embeddedFont>
    <p:embeddedFont>
      <p:font typeface="Montserrat Heavy" charset="1" panose="00000A00000000000000"/>
      <p:regular r:id="rId28"/>
    </p:embeddedFont>
    <p:embeddedFont>
      <p:font typeface="Montserrat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51" Target="slides/slide22.xml" Type="http://schemas.openxmlformats.org/officeDocument/2006/relationships/slide"/><Relationship Id="rId52" Target="slides/slide23.xml" Type="http://schemas.openxmlformats.org/officeDocument/2006/relationships/slide"/><Relationship Id="rId53" Target="slides/slide24.xml" Type="http://schemas.openxmlformats.org/officeDocument/2006/relationships/slide"/><Relationship Id="rId54" Target="slides/slide25.xml" Type="http://schemas.openxmlformats.org/officeDocument/2006/relationships/slide"/><Relationship Id="rId55" Target="slides/slide26.xml" Type="http://schemas.openxmlformats.org/officeDocument/2006/relationships/slide"/><Relationship Id="rId56" Target="slides/slide27.xml" Type="http://schemas.openxmlformats.org/officeDocument/2006/relationships/slide"/><Relationship Id="rId57" Target="slides/slide28.xml" Type="http://schemas.openxmlformats.org/officeDocument/2006/relationships/slide"/><Relationship Id="rId58" Target="slides/slide29.xml" Type="http://schemas.openxmlformats.org/officeDocument/2006/relationships/slide"/><Relationship Id="rId59" Target="slides/slide30.xml" Type="http://schemas.openxmlformats.org/officeDocument/2006/relationships/slide"/><Relationship Id="rId6" Target="fonts/font6.fntdata" Type="http://schemas.openxmlformats.org/officeDocument/2006/relationships/font"/><Relationship Id="rId60" Target="slides/slide31.xml" Type="http://schemas.openxmlformats.org/officeDocument/2006/relationships/slide"/><Relationship Id="rId61" Target="slides/slide32.xml" Type="http://schemas.openxmlformats.org/officeDocument/2006/relationships/slide"/><Relationship Id="rId62" Target="slides/slide33.xml" Type="http://schemas.openxmlformats.org/officeDocument/2006/relationships/slide"/><Relationship Id="rId63" Target="slides/slide34.xml" Type="http://schemas.openxmlformats.org/officeDocument/2006/relationships/slide"/><Relationship Id="rId64" Target="slides/slide35.xml" Type="http://schemas.openxmlformats.org/officeDocument/2006/relationships/slide"/><Relationship Id="rId65" Target="slides/slide36.xml" Type="http://schemas.openxmlformats.org/officeDocument/2006/relationships/slide"/><Relationship Id="rId66" Target="slides/slide37.xml" Type="http://schemas.openxmlformats.org/officeDocument/2006/relationships/slide"/><Relationship Id="rId67" Target="slides/slide38.xml" Type="http://schemas.openxmlformats.org/officeDocument/2006/relationships/slide"/><Relationship Id="rId68" Target="slides/slide39.xml" Type="http://schemas.openxmlformats.org/officeDocument/2006/relationships/slide"/><Relationship Id="rId69" Target="slides/slide40.xml" Type="http://schemas.openxmlformats.org/officeDocument/2006/relationships/slide"/><Relationship Id="rId7" Target="fonts/font7.fntdata" Type="http://schemas.openxmlformats.org/officeDocument/2006/relationships/font"/><Relationship Id="rId70" Target="slides/slide41.xml" Type="http://schemas.openxmlformats.org/officeDocument/2006/relationships/slide"/><Relationship Id="rId71" Target="slides/slide42.xml" Type="http://schemas.openxmlformats.org/officeDocument/2006/relationships/slide"/><Relationship Id="rId72" Target="slides/slide43.xml" Type="http://schemas.openxmlformats.org/officeDocument/2006/relationships/slide"/><Relationship Id="rId73" Target="slides/slide44.xml" Type="http://schemas.openxmlformats.org/officeDocument/2006/relationships/slide"/><Relationship Id="rId74" Target="slides/slide45.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99326" y="1062861"/>
            <a:ext cx="1159974" cy="634822"/>
          </a:xfrm>
          <a:custGeom>
            <a:avLst/>
            <a:gdLst/>
            <a:ahLst/>
            <a:cxnLst/>
            <a:rect r="r" b="b" t="t" l="l"/>
            <a:pathLst>
              <a:path h="634822" w="1159974">
                <a:moveTo>
                  <a:pt x="0" y="0"/>
                </a:moveTo>
                <a:lnTo>
                  <a:pt x="1159974" y="0"/>
                </a:lnTo>
                <a:lnTo>
                  <a:pt x="1159974" y="634822"/>
                </a:lnTo>
                <a:lnTo>
                  <a:pt x="0" y="6348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60349" y="8641154"/>
            <a:ext cx="1159974" cy="634822"/>
          </a:xfrm>
          <a:custGeom>
            <a:avLst/>
            <a:gdLst/>
            <a:ahLst/>
            <a:cxnLst/>
            <a:rect r="r" b="b" t="t" l="l"/>
            <a:pathLst>
              <a:path h="634822" w="1159974">
                <a:moveTo>
                  <a:pt x="0" y="0"/>
                </a:moveTo>
                <a:lnTo>
                  <a:pt x="1159974" y="0"/>
                </a:lnTo>
                <a:lnTo>
                  <a:pt x="1159974" y="634822"/>
                </a:lnTo>
                <a:lnTo>
                  <a:pt x="0" y="6348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567677" y="1062861"/>
            <a:ext cx="1159974" cy="634822"/>
          </a:xfrm>
          <a:custGeom>
            <a:avLst/>
            <a:gdLst/>
            <a:ahLst/>
            <a:cxnLst/>
            <a:rect r="r" b="b" t="t" l="l"/>
            <a:pathLst>
              <a:path h="634822" w="1159974">
                <a:moveTo>
                  <a:pt x="0" y="0"/>
                </a:moveTo>
                <a:lnTo>
                  <a:pt x="1159974" y="0"/>
                </a:lnTo>
                <a:lnTo>
                  <a:pt x="1159974" y="634822"/>
                </a:lnTo>
                <a:lnTo>
                  <a:pt x="0" y="6348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8641154"/>
            <a:ext cx="1159974" cy="634822"/>
          </a:xfrm>
          <a:custGeom>
            <a:avLst/>
            <a:gdLst/>
            <a:ahLst/>
            <a:cxnLst/>
            <a:rect r="r" b="b" t="t" l="l"/>
            <a:pathLst>
              <a:path h="634822" w="1159974">
                <a:moveTo>
                  <a:pt x="0" y="0"/>
                </a:moveTo>
                <a:lnTo>
                  <a:pt x="1159974" y="0"/>
                </a:lnTo>
                <a:lnTo>
                  <a:pt x="1159974" y="634822"/>
                </a:lnTo>
                <a:lnTo>
                  <a:pt x="0" y="6348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047005" y="1028700"/>
            <a:ext cx="437013" cy="644815"/>
          </a:xfrm>
          <a:custGeom>
            <a:avLst/>
            <a:gdLst/>
            <a:ahLst/>
            <a:cxnLst/>
            <a:rect r="r" b="b" t="t" l="l"/>
            <a:pathLst>
              <a:path h="644815" w="437013">
                <a:moveTo>
                  <a:pt x="0" y="0"/>
                </a:moveTo>
                <a:lnTo>
                  <a:pt x="437013" y="0"/>
                </a:lnTo>
                <a:lnTo>
                  <a:pt x="437013" y="644815"/>
                </a:lnTo>
                <a:lnTo>
                  <a:pt x="0" y="644815"/>
                </a:lnTo>
                <a:lnTo>
                  <a:pt x="0" y="0"/>
                </a:lnTo>
                <a:close/>
              </a:path>
            </a:pathLst>
          </a:custGeom>
          <a:blipFill>
            <a:blip r:embed="rId4"/>
            <a:stretch>
              <a:fillRect l="0" t="0" r="0" b="0"/>
            </a:stretch>
          </a:blipFill>
        </p:spPr>
      </p:sp>
      <p:sp>
        <p:nvSpPr>
          <p:cNvPr name="TextBox 7" id="7"/>
          <p:cNvSpPr txBox="true"/>
          <p:nvPr/>
        </p:nvSpPr>
        <p:spPr>
          <a:xfrm rot="0">
            <a:off x="2761126" y="3222916"/>
            <a:ext cx="13347632" cy="1944227"/>
          </a:xfrm>
          <a:prstGeom prst="rect">
            <a:avLst/>
          </a:prstGeom>
        </p:spPr>
        <p:txBody>
          <a:bodyPr anchor="t" rtlCol="false" tIns="0" lIns="0" bIns="0" rIns="0">
            <a:spAutoFit/>
          </a:bodyPr>
          <a:lstStyle/>
          <a:p>
            <a:pPr algn="ctr">
              <a:lnSpc>
                <a:spcPts val="10707"/>
              </a:lnSpc>
            </a:pPr>
            <a:r>
              <a:rPr lang="en-US" sz="11271">
                <a:solidFill>
                  <a:srgbClr val="000000"/>
                </a:solidFill>
                <a:latin typeface="Montserrat Ultra-Bold"/>
              </a:rPr>
              <a:t>DESIGN PATERN </a:t>
            </a:r>
          </a:p>
          <a:p>
            <a:pPr algn="ctr">
              <a:lnSpc>
                <a:spcPts val="4750"/>
              </a:lnSpc>
            </a:pPr>
            <a:r>
              <a:rPr lang="en-US" sz="5000">
                <a:solidFill>
                  <a:srgbClr val="000000"/>
                </a:solidFill>
                <a:latin typeface="Montserrat Ultra-Bold"/>
              </a:rPr>
              <a:t>GROUP 10</a:t>
            </a:r>
          </a:p>
        </p:txBody>
      </p:sp>
      <p:sp>
        <p:nvSpPr>
          <p:cNvPr name="TextBox 8" id="8"/>
          <p:cNvSpPr txBox="true"/>
          <p:nvPr/>
        </p:nvSpPr>
        <p:spPr>
          <a:xfrm rot="0">
            <a:off x="5898580" y="5586114"/>
            <a:ext cx="6490840" cy="3168015"/>
          </a:xfrm>
          <a:prstGeom prst="rect">
            <a:avLst/>
          </a:prstGeom>
        </p:spPr>
        <p:txBody>
          <a:bodyPr anchor="t" rtlCol="false" tIns="0" lIns="0" bIns="0" rIns="0">
            <a:spAutoFit/>
          </a:bodyPr>
          <a:lstStyle/>
          <a:p>
            <a:pPr algn="ctr">
              <a:lnSpc>
                <a:spcPts val="5249"/>
              </a:lnSpc>
            </a:pPr>
            <a:r>
              <a:rPr lang="en-US" sz="3499" spc="174">
                <a:solidFill>
                  <a:srgbClr val="000000"/>
                </a:solidFill>
                <a:latin typeface="Montserrat Medium"/>
              </a:rPr>
              <a:t>Thành viên</a:t>
            </a:r>
          </a:p>
          <a:p>
            <a:pPr algn="ctr">
              <a:lnSpc>
                <a:spcPts val="4049"/>
              </a:lnSpc>
            </a:pPr>
            <a:r>
              <a:rPr lang="en-US" sz="2699" spc="134">
                <a:solidFill>
                  <a:srgbClr val="000000"/>
                </a:solidFill>
                <a:latin typeface="Montserrat"/>
              </a:rPr>
              <a:t>Trịnh Đức Tiệp 20194185</a:t>
            </a:r>
          </a:p>
          <a:p>
            <a:pPr algn="ctr">
              <a:lnSpc>
                <a:spcPts val="4049"/>
              </a:lnSpc>
            </a:pPr>
            <a:r>
              <a:rPr lang="en-US" sz="2699" spc="134">
                <a:solidFill>
                  <a:srgbClr val="000000"/>
                </a:solidFill>
                <a:latin typeface="Montserrat"/>
              </a:rPr>
              <a:t>Trần Văn Phúc 20194139</a:t>
            </a:r>
          </a:p>
          <a:p>
            <a:pPr algn="ctr">
              <a:lnSpc>
                <a:spcPts val="4049"/>
              </a:lnSpc>
            </a:pPr>
            <a:r>
              <a:rPr lang="en-US" sz="2699" spc="134">
                <a:solidFill>
                  <a:srgbClr val="000000"/>
                </a:solidFill>
                <a:latin typeface="Montserrat"/>
              </a:rPr>
              <a:t>Nguyễn Đức Thắng 20194170  </a:t>
            </a:r>
          </a:p>
          <a:p>
            <a:pPr algn="ctr">
              <a:lnSpc>
                <a:spcPts val="4049"/>
              </a:lnSpc>
            </a:pPr>
            <a:r>
              <a:rPr lang="en-US" sz="2699" spc="134">
                <a:solidFill>
                  <a:srgbClr val="000000"/>
                </a:solidFill>
                <a:latin typeface="Montserrat"/>
              </a:rPr>
              <a:t>Chu Thành Đô 20194018 </a:t>
            </a:r>
          </a:p>
          <a:p>
            <a:pPr algn="ctr">
              <a:lnSpc>
                <a:spcPts val="4049"/>
              </a:lnSpc>
            </a:pPr>
          </a:p>
        </p:txBody>
      </p:sp>
      <p:sp>
        <p:nvSpPr>
          <p:cNvPr name="TextBox 9" id="9"/>
          <p:cNvSpPr txBox="true"/>
          <p:nvPr/>
        </p:nvSpPr>
        <p:spPr>
          <a:xfrm rot="0">
            <a:off x="7676365" y="1091436"/>
            <a:ext cx="3517154" cy="584832"/>
          </a:xfrm>
          <a:prstGeom prst="rect">
            <a:avLst/>
          </a:prstGeom>
        </p:spPr>
        <p:txBody>
          <a:bodyPr anchor="t" rtlCol="false" tIns="0" lIns="0" bIns="0" rIns="0">
            <a:spAutoFit/>
          </a:bodyPr>
          <a:lstStyle/>
          <a:p>
            <a:pPr>
              <a:lnSpc>
                <a:spcPts val="2309"/>
              </a:lnSpc>
            </a:pPr>
            <a:r>
              <a:rPr lang="en-US" sz="2199">
                <a:solidFill>
                  <a:srgbClr val="000000"/>
                </a:solidFill>
                <a:latin typeface="Montserrat Classic"/>
              </a:rPr>
              <a:t>Hanoi University of Science and Technology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84723" y="2368359"/>
            <a:ext cx="14978527" cy="7161786"/>
          </a:xfrm>
          <a:custGeom>
            <a:avLst/>
            <a:gdLst/>
            <a:ahLst/>
            <a:cxnLst/>
            <a:rect r="r" b="b" t="t" l="l"/>
            <a:pathLst>
              <a:path h="7161786" w="14978527">
                <a:moveTo>
                  <a:pt x="0" y="0"/>
                </a:moveTo>
                <a:lnTo>
                  <a:pt x="14978528" y="0"/>
                </a:lnTo>
                <a:lnTo>
                  <a:pt x="14978528" y="7161787"/>
                </a:lnTo>
                <a:lnTo>
                  <a:pt x="0" y="7161787"/>
                </a:lnTo>
                <a:lnTo>
                  <a:pt x="0" y="0"/>
                </a:lnTo>
                <a:close/>
              </a:path>
            </a:pathLst>
          </a:custGeom>
          <a:blipFill>
            <a:blip r:embed="rId2"/>
            <a:stretch>
              <a:fillRect l="0" t="0" r="0" b="0"/>
            </a:stretch>
          </a:blipFill>
        </p:spPr>
      </p:sp>
      <p:sp>
        <p:nvSpPr>
          <p:cNvPr name="TextBox 3" id="3"/>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 ĐÁNH GIÁ THIẾT KẾ CŨ</a:t>
            </a:r>
          </a:p>
        </p:txBody>
      </p:sp>
      <p:sp>
        <p:nvSpPr>
          <p:cNvPr name="TextBox 4" id="4"/>
          <p:cNvSpPr txBox="true"/>
          <p:nvPr/>
        </p:nvSpPr>
        <p:spPr>
          <a:xfrm rot="0">
            <a:off x="1028700" y="1744789"/>
            <a:ext cx="15934551" cy="118046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Coupling - Thống kê</a:t>
            </a:r>
          </a:p>
          <a:p>
            <a:pPr>
              <a:lnSpc>
                <a:spcPts val="475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23998" y="2368359"/>
            <a:ext cx="14040004" cy="7482398"/>
          </a:xfrm>
          <a:custGeom>
            <a:avLst/>
            <a:gdLst/>
            <a:ahLst/>
            <a:cxnLst/>
            <a:rect r="r" b="b" t="t" l="l"/>
            <a:pathLst>
              <a:path h="7482398" w="14040004">
                <a:moveTo>
                  <a:pt x="0" y="0"/>
                </a:moveTo>
                <a:lnTo>
                  <a:pt x="14040004" y="0"/>
                </a:lnTo>
                <a:lnTo>
                  <a:pt x="14040004" y="7482398"/>
                </a:lnTo>
                <a:lnTo>
                  <a:pt x="0" y="7482398"/>
                </a:lnTo>
                <a:lnTo>
                  <a:pt x="0" y="0"/>
                </a:lnTo>
                <a:close/>
              </a:path>
            </a:pathLst>
          </a:custGeom>
          <a:blipFill>
            <a:blip r:embed="rId2"/>
            <a:stretch>
              <a:fillRect l="0" t="0" r="0" b="0"/>
            </a:stretch>
          </a:blipFill>
        </p:spPr>
      </p:sp>
      <p:sp>
        <p:nvSpPr>
          <p:cNvPr name="TextBox 3" id="3"/>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 ĐÁNH GIÁ THIẾT KẾ CŨ</a:t>
            </a:r>
          </a:p>
        </p:txBody>
      </p:sp>
      <p:sp>
        <p:nvSpPr>
          <p:cNvPr name="TextBox 4" id="4"/>
          <p:cNvSpPr txBox="true"/>
          <p:nvPr/>
        </p:nvSpPr>
        <p:spPr>
          <a:xfrm rot="0">
            <a:off x="1028700" y="1744789"/>
            <a:ext cx="15934551" cy="118046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Coupling - Thống kê</a:t>
            </a:r>
          </a:p>
          <a:p>
            <a:pPr>
              <a:lnSpc>
                <a:spcPts val="475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43857" y="2368359"/>
            <a:ext cx="11600287" cy="6889941"/>
          </a:xfrm>
          <a:custGeom>
            <a:avLst/>
            <a:gdLst/>
            <a:ahLst/>
            <a:cxnLst/>
            <a:rect r="r" b="b" t="t" l="l"/>
            <a:pathLst>
              <a:path h="6889941" w="11600287">
                <a:moveTo>
                  <a:pt x="0" y="0"/>
                </a:moveTo>
                <a:lnTo>
                  <a:pt x="11600286" y="0"/>
                </a:lnTo>
                <a:lnTo>
                  <a:pt x="11600286" y="6889941"/>
                </a:lnTo>
                <a:lnTo>
                  <a:pt x="0" y="6889941"/>
                </a:lnTo>
                <a:lnTo>
                  <a:pt x="0" y="0"/>
                </a:lnTo>
                <a:close/>
              </a:path>
            </a:pathLst>
          </a:custGeom>
          <a:blipFill>
            <a:blip r:embed="rId2"/>
            <a:stretch>
              <a:fillRect l="0" t="0" r="0" b="0"/>
            </a:stretch>
          </a:blipFill>
        </p:spPr>
      </p:sp>
      <p:sp>
        <p:nvSpPr>
          <p:cNvPr name="TextBox 3" id="3"/>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 ĐÁNH GIÁ THIẾT KẾ CŨ</a:t>
            </a:r>
          </a:p>
        </p:txBody>
      </p:sp>
      <p:sp>
        <p:nvSpPr>
          <p:cNvPr name="TextBox 4" id="4"/>
          <p:cNvSpPr txBox="true"/>
          <p:nvPr/>
        </p:nvSpPr>
        <p:spPr>
          <a:xfrm rot="0">
            <a:off x="1028700" y="1744789"/>
            <a:ext cx="15934551" cy="118046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Cohesion - Thống kê</a:t>
            </a:r>
          </a:p>
          <a:p>
            <a:pPr>
              <a:lnSpc>
                <a:spcPts val="475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66047" y="2368359"/>
            <a:ext cx="11555907" cy="6624097"/>
          </a:xfrm>
          <a:custGeom>
            <a:avLst/>
            <a:gdLst/>
            <a:ahLst/>
            <a:cxnLst/>
            <a:rect r="r" b="b" t="t" l="l"/>
            <a:pathLst>
              <a:path h="6624097" w="11555907">
                <a:moveTo>
                  <a:pt x="0" y="0"/>
                </a:moveTo>
                <a:lnTo>
                  <a:pt x="11555906" y="0"/>
                </a:lnTo>
                <a:lnTo>
                  <a:pt x="11555906" y="6624098"/>
                </a:lnTo>
                <a:lnTo>
                  <a:pt x="0" y="6624098"/>
                </a:lnTo>
                <a:lnTo>
                  <a:pt x="0" y="0"/>
                </a:lnTo>
                <a:close/>
              </a:path>
            </a:pathLst>
          </a:custGeom>
          <a:blipFill>
            <a:blip r:embed="rId2"/>
            <a:stretch>
              <a:fillRect l="0" t="0" r="0" b="0"/>
            </a:stretch>
          </a:blipFill>
        </p:spPr>
      </p:sp>
      <p:sp>
        <p:nvSpPr>
          <p:cNvPr name="TextBox 3" id="3"/>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 ĐÁNH GIÁ THIẾT KẾ CŨ</a:t>
            </a:r>
          </a:p>
        </p:txBody>
      </p:sp>
      <p:sp>
        <p:nvSpPr>
          <p:cNvPr name="TextBox 4" id="4"/>
          <p:cNvSpPr txBox="true"/>
          <p:nvPr/>
        </p:nvSpPr>
        <p:spPr>
          <a:xfrm rot="0">
            <a:off x="1028700" y="1744789"/>
            <a:ext cx="15934551" cy="118046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Cohesion - Thống kê</a:t>
            </a:r>
          </a:p>
          <a:p>
            <a:pPr>
              <a:lnSpc>
                <a:spcPts val="475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57171" y="2368359"/>
            <a:ext cx="11773658" cy="6530031"/>
          </a:xfrm>
          <a:custGeom>
            <a:avLst/>
            <a:gdLst/>
            <a:ahLst/>
            <a:cxnLst/>
            <a:rect r="r" b="b" t="t" l="l"/>
            <a:pathLst>
              <a:path h="6530031" w="11773658">
                <a:moveTo>
                  <a:pt x="0" y="0"/>
                </a:moveTo>
                <a:lnTo>
                  <a:pt x="11773658" y="0"/>
                </a:lnTo>
                <a:lnTo>
                  <a:pt x="11773658" y="6530031"/>
                </a:lnTo>
                <a:lnTo>
                  <a:pt x="0" y="6530031"/>
                </a:lnTo>
                <a:lnTo>
                  <a:pt x="0" y="0"/>
                </a:lnTo>
                <a:close/>
              </a:path>
            </a:pathLst>
          </a:custGeom>
          <a:blipFill>
            <a:blip r:embed="rId2"/>
            <a:stretch>
              <a:fillRect l="0" t="0" r="0" b="0"/>
            </a:stretch>
          </a:blipFill>
        </p:spPr>
      </p:sp>
      <p:sp>
        <p:nvSpPr>
          <p:cNvPr name="TextBox 3" id="3"/>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 ĐÁNH GIÁ THIẾT KẾ CŨ</a:t>
            </a:r>
          </a:p>
        </p:txBody>
      </p:sp>
      <p:sp>
        <p:nvSpPr>
          <p:cNvPr name="TextBox 4" id="4"/>
          <p:cNvSpPr txBox="true"/>
          <p:nvPr/>
        </p:nvSpPr>
        <p:spPr>
          <a:xfrm rot="0">
            <a:off x="1028700" y="1744789"/>
            <a:ext cx="15934551" cy="118046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Cohesion - Thống kê</a:t>
            </a:r>
          </a:p>
          <a:p>
            <a:pPr>
              <a:lnSpc>
                <a:spcPts val="4759"/>
              </a:lnSpc>
            </a:pP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 ĐÁNH GIÁ THIẾT KẾ CŨ</a:t>
            </a:r>
          </a:p>
        </p:txBody>
      </p:sp>
      <p:sp>
        <p:nvSpPr>
          <p:cNvPr name="TextBox 3" id="3"/>
          <p:cNvSpPr txBox="true"/>
          <p:nvPr/>
        </p:nvSpPr>
        <p:spPr>
          <a:xfrm rot="0">
            <a:off x="1028700" y="1744789"/>
            <a:ext cx="15934551" cy="118046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Coupling &amp; Cohesion - Nhận xét</a:t>
            </a:r>
          </a:p>
          <a:p>
            <a:pPr>
              <a:lnSpc>
                <a:spcPts val="4759"/>
              </a:lnSpc>
            </a:pPr>
          </a:p>
        </p:txBody>
      </p:sp>
      <p:sp>
        <p:nvSpPr>
          <p:cNvPr name="TextBox 4" id="4"/>
          <p:cNvSpPr txBox="true"/>
          <p:nvPr/>
        </p:nvSpPr>
        <p:spPr>
          <a:xfrm rot="0">
            <a:off x="1028700" y="2301684"/>
            <a:ext cx="15934551" cy="41808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Montserrat Bold Italics"/>
              </a:rPr>
              <a:t>Hiện tại, trong code base vẫn còn tồn lại nhiều class vi phạm các mức độ cao của coupling và cohesion. </a:t>
            </a:r>
          </a:p>
          <a:p>
            <a:pPr marL="734059" indent="-367030" lvl="1">
              <a:lnSpc>
                <a:spcPts val="4759"/>
              </a:lnSpc>
              <a:buFont typeface="Arial"/>
              <a:buChar char="•"/>
            </a:pPr>
            <a:r>
              <a:rPr lang="en-US" sz="3399">
                <a:solidFill>
                  <a:srgbClr val="000000"/>
                </a:solidFill>
                <a:latin typeface="Montserrat"/>
              </a:rPr>
              <a:t>Có vài class chỉ vi phạm ở mức độ nhỏ (Như Stamp coupling, sequential cohesion,...), tuy nhiên có nhiều class đang vi phạm coupling và cohesion ở mức độ cao hơn (Coincidental cohesion, logical cohesion, hay content coupling, ... ), đòi hỏi cần áp dụng các biện pháp để khắc phục triệt để.</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65655" y="2368359"/>
            <a:ext cx="10556690" cy="7417318"/>
          </a:xfrm>
          <a:custGeom>
            <a:avLst/>
            <a:gdLst/>
            <a:ahLst/>
            <a:cxnLst/>
            <a:rect r="r" b="b" t="t" l="l"/>
            <a:pathLst>
              <a:path h="7417318" w="10556690">
                <a:moveTo>
                  <a:pt x="0" y="0"/>
                </a:moveTo>
                <a:lnTo>
                  <a:pt x="10556690" y="0"/>
                </a:lnTo>
                <a:lnTo>
                  <a:pt x="10556690" y="7417319"/>
                </a:lnTo>
                <a:lnTo>
                  <a:pt x="0" y="7417319"/>
                </a:lnTo>
                <a:lnTo>
                  <a:pt x="0" y="0"/>
                </a:lnTo>
                <a:close/>
              </a:path>
            </a:pathLst>
          </a:custGeom>
          <a:blipFill>
            <a:blip r:embed="rId2"/>
            <a:stretch>
              <a:fillRect l="0" t="0" r="0" b="0"/>
            </a:stretch>
          </a:blipFill>
        </p:spPr>
      </p:sp>
      <p:sp>
        <p:nvSpPr>
          <p:cNvPr name="TextBox 3" id="3"/>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 ĐÁNH GIÁ THIẾT KẾ CŨ</a:t>
            </a:r>
          </a:p>
        </p:txBody>
      </p:sp>
      <p:sp>
        <p:nvSpPr>
          <p:cNvPr name="TextBox 4" id="4"/>
          <p:cNvSpPr txBox="true"/>
          <p:nvPr/>
        </p:nvSpPr>
        <p:spPr>
          <a:xfrm rot="0">
            <a:off x="1028700" y="1744789"/>
            <a:ext cx="15934551" cy="118046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SOLID - Single responsibility principle</a:t>
            </a:r>
          </a:p>
          <a:p>
            <a:pPr>
              <a:lnSpc>
                <a:spcPts val="475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35838" y="2368359"/>
            <a:ext cx="12816325" cy="7120180"/>
          </a:xfrm>
          <a:custGeom>
            <a:avLst/>
            <a:gdLst/>
            <a:ahLst/>
            <a:cxnLst/>
            <a:rect r="r" b="b" t="t" l="l"/>
            <a:pathLst>
              <a:path h="7120180" w="12816325">
                <a:moveTo>
                  <a:pt x="0" y="0"/>
                </a:moveTo>
                <a:lnTo>
                  <a:pt x="12816324" y="0"/>
                </a:lnTo>
                <a:lnTo>
                  <a:pt x="12816324" y="7120181"/>
                </a:lnTo>
                <a:lnTo>
                  <a:pt x="0" y="7120181"/>
                </a:lnTo>
                <a:lnTo>
                  <a:pt x="0" y="0"/>
                </a:lnTo>
                <a:close/>
              </a:path>
            </a:pathLst>
          </a:custGeom>
          <a:blipFill>
            <a:blip r:embed="rId2"/>
            <a:stretch>
              <a:fillRect l="0" t="0" r="0" b="0"/>
            </a:stretch>
          </a:blipFill>
        </p:spPr>
      </p:sp>
      <p:sp>
        <p:nvSpPr>
          <p:cNvPr name="TextBox 3" id="3"/>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 ĐÁNH GIÁ THIẾT KẾ CŨ</a:t>
            </a:r>
          </a:p>
        </p:txBody>
      </p:sp>
      <p:sp>
        <p:nvSpPr>
          <p:cNvPr name="TextBox 4" id="4"/>
          <p:cNvSpPr txBox="true"/>
          <p:nvPr/>
        </p:nvSpPr>
        <p:spPr>
          <a:xfrm rot="0">
            <a:off x="1028700" y="1744789"/>
            <a:ext cx="15934551" cy="118046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SOLID - Single responsibility principle</a:t>
            </a:r>
          </a:p>
          <a:p>
            <a:pPr>
              <a:lnSpc>
                <a:spcPts val="4759"/>
              </a:lnSpc>
            </a:pP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 ĐÁNH GIÁ THIẾT KẾ CŨ</a:t>
            </a:r>
          </a:p>
        </p:txBody>
      </p:sp>
      <p:sp>
        <p:nvSpPr>
          <p:cNvPr name="TextBox 3" id="3"/>
          <p:cNvSpPr txBox="true"/>
          <p:nvPr/>
        </p:nvSpPr>
        <p:spPr>
          <a:xfrm rot="0">
            <a:off x="1028700" y="1744789"/>
            <a:ext cx="15934551" cy="118046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SOLID - Single responsibility principle</a:t>
            </a:r>
          </a:p>
          <a:p>
            <a:pPr>
              <a:lnSpc>
                <a:spcPts val="4759"/>
              </a:lnSpc>
            </a:pPr>
          </a:p>
        </p:txBody>
      </p:sp>
      <p:sp>
        <p:nvSpPr>
          <p:cNvPr name="TextBox 4" id="4"/>
          <p:cNvSpPr txBox="true"/>
          <p:nvPr/>
        </p:nvSpPr>
        <p:spPr>
          <a:xfrm rot="0">
            <a:off x="1028700" y="2553249"/>
            <a:ext cx="15934551" cy="358076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Nhận xét: </a:t>
            </a:r>
            <a:r>
              <a:rPr lang="en-US" sz="3399">
                <a:solidFill>
                  <a:srgbClr val="000000"/>
                </a:solidFill>
                <a:latin typeface="Montserrat"/>
              </a:rPr>
              <a:t>Có thể thấy, trong source code của dự án hiện tại đang có nhiều class đảm nhiệm nhiều vai trò khác nhau cùng một lúc. Điều này sẽ gây nhiều khó khăn trong việc xác định chính xác tính năng cần chỉnh sửa, hay cập nhật sau này nằm ở đâu, đồng thời gây rối và làm phức tạp không cần thiết cho source code.</a:t>
            </a:r>
          </a:p>
          <a:p>
            <a:pPr>
              <a:lnSpc>
                <a:spcPts val="475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80264" y="2368359"/>
            <a:ext cx="13831423" cy="7081920"/>
          </a:xfrm>
          <a:custGeom>
            <a:avLst/>
            <a:gdLst/>
            <a:ahLst/>
            <a:cxnLst/>
            <a:rect r="r" b="b" t="t" l="l"/>
            <a:pathLst>
              <a:path h="7081920" w="13831423">
                <a:moveTo>
                  <a:pt x="0" y="0"/>
                </a:moveTo>
                <a:lnTo>
                  <a:pt x="13831423" y="0"/>
                </a:lnTo>
                <a:lnTo>
                  <a:pt x="13831423" y="7081920"/>
                </a:lnTo>
                <a:lnTo>
                  <a:pt x="0" y="7081920"/>
                </a:lnTo>
                <a:lnTo>
                  <a:pt x="0" y="0"/>
                </a:lnTo>
                <a:close/>
              </a:path>
            </a:pathLst>
          </a:custGeom>
          <a:blipFill>
            <a:blip r:embed="rId2"/>
            <a:stretch>
              <a:fillRect l="0" t="0" r="0" b="0"/>
            </a:stretch>
          </a:blipFill>
        </p:spPr>
      </p:sp>
      <p:sp>
        <p:nvSpPr>
          <p:cNvPr name="TextBox 3" id="3"/>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 ĐÁNH GIÁ THIẾT KẾ CŨ</a:t>
            </a:r>
          </a:p>
        </p:txBody>
      </p:sp>
      <p:sp>
        <p:nvSpPr>
          <p:cNvPr name="TextBox 4" id="4"/>
          <p:cNvSpPr txBox="true"/>
          <p:nvPr/>
        </p:nvSpPr>
        <p:spPr>
          <a:xfrm rot="0">
            <a:off x="1028700" y="1744789"/>
            <a:ext cx="15934551" cy="118046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SOLID - Open-Close principle</a:t>
            </a:r>
          </a:p>
          <a:p>
            <a:pPr>
              <a:lnSpc>
                <a:spcPts val="4759"/>
              </a:lnSpc>
            </a:pP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795418"/>
            <a:ext cx="11315067" cy="2967355"/>
          </a:xfrm>
          <a:prstGeom prst="rect">
            <a:avLst/>
          </a:prstGeom>
        </p:spPr>
        <p:txBody>
          <a:bodyPr anchor="t" rtlCol="false" tIns="0" lIns="0" bIns="0" rIns="0">
            <a:spAutoFit/>
          </a:bodyPr>
          <a:lstStyle/>
          <a:p>
            <a:pPr marL="863599" indent="-431800" lvl="1">
              <a:lnSpc>
                <a:spcPts val="5959"/>
              </a:lnSpc>
              <a:buFont typeface="Arial"/>
              <a:buChar char="•"/>
            </a:pPr>
            <a:r>
              <a:rPr lang="en-US" sz="3999">
                <a:solidFill>
                  <a:srgbClr val="000000"/>
                </a:solidFill>
                <a:latin typeface="Montserrat Bold"/>
              </a:rPr>
              <a:t>TỔNG QUAN DỰ ÁN</a:t>
            </a:r>
          </a:p>
          <a:p>
            <a:pPr marL="863599" indent="-431800" lvl="1">
              <a:lnSpc>
                <a:spcPts val="5959"/>
              </a:lnSpc>
              <a:buFont typeface="Arial"/>
              <a:buChar char="•"/>
            </a:pPr>
            <a:r>
              <a:rPr lang="en-US" sz="3999">
                <a:solidFill>
                  <a:srgbClr val="000000"/>
                </a:solidFill>
                <a:latin typeface="Montserrat Bold"/>
              </a:rPr>
              <a:t>ĐÁNH GIÁ THIẾT KẾ CŨ</a:t>
            </a:r>
          </a:p>
          <a:p>
            <a:pPr marL="863599" indent="-431800" lvl="1">
              <a:lnSpc>
                <a:spcPts val="5959"/>
              </a:lnSpc>
              <a:buFont typeface="Arial"/>
              <a:buChar char="•"/>
            </a:pPr>
            <a:r>
              <a:rPr lang="en-US" sz="3999">
                <a:solidFill>
                  <a:srgbClr val="000000"/>
                </a:solidFill>
                <a:latin typeface="Montserrat Bold"/>
              </a:rPr>
              <a:t>ĐỀ XUẤT CẢI TIẾN</a:t>
            </a:r>
          </a:p>
          <a:p>
            <a:pPr marL="863599" indent="-431800" lvl="1">
              <a:lnSpc>
                <a:spcPts val="5959"/>
              </a:lnSpc>
              <a:buFont typeface="Arial"/>
              <a:buChar char="•"/>
            </a:pPr>
            <a:r>
              <a:rPr lang="en-US" sz="3999">
                <a:solidFill>
                  <a:srgbClr val="000000"/>
                </a:solidFill>
                <a:latin typeface="Montserrat Bold"/>
              </a:rPr>
              <a:t>TỔNG KẾT</a:t>
            </a:r>
          </a:p>
        </p:txBody>
      </p:sp>
      <p:sp>
        <p:nvSpPr>
          <p:cNvPr name="TextBox 3" id="3"/>
          <p:cNvSpPr txBox="true"/>
          <p:nvPr/>
        </p:nvSpPr>
        <p:spPr>
          <a:xfrm rot="0">
            <a:off x="1028700" y="885825"/>
            <a:ext cx="11315067" cy="749935"/>
          </a:xfrm>
          <a:prstGeom prst="rect">
            <a:avLst/>
          </a:prstGeom>
        </p:spPr>
        <p:txBody>
          <a:bodyPr anchor="t" rtlCol="false" tIns="0" lIns="0" bIns="0" rIns="0">
            <a:spAutoFit/>
          </a:bodyPr>
          <a:lstStyle/>
          <a:p>
            <a:pPr>
              <a:lnSpc>
                <a:spcPts val="6319"/>
              </a:lnSpc>
            </a:pPr>
            <a:r>
              <a:rPr lang="en-US" sz="3999">
                <a:solidFill>
                  <a:srgbClr val="000000"/>
                </a:solidFill>
                <a:latin typeface="Montserrat Heavy"/>
              </a:rPr>
              <a:t>NỘI DUNG TRÌNH BÀY</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 ĐÁNH GIÁ THIẾT KẾ CŨ</a:t>
            </a:r>
          </a:p>
        </p:txBody>
      </p:sp>
      <p:sp>
        <p:nvSpPr>
          <p:cNvPr name="TextBox 3" id="3"/>
          <p:cNvSpPr txBox="true"/>
          <p:nvPr/>
        </p:nvSpPr>
        <p:spPr>
          <a:xfrm rot="0">
            <a:off x="1028700" y="1744789"/>
            <a:ext cx="15934551" cy="580390"/>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SOLID - Open-Close principle</a:t>
            </a:r>
          </a:p>
        </p:txBody>
      </p:sp>
      <p:sp>
        <p:nvSpPr>
          <p:cNvPr name="TextBox 4" id="4"/>
          <p:cNvSpPr txBox="true"/>
          <p:nvPr/>
        </p:nvSpPr>
        <p:spPr>
          <a:xfrm rot="0">
            <a:off x="1028700" y="2553249"/>
            <a:ext cx="15934551" cy="238061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Nhận xét: </a:t>
            </a:r>
            <a:r>
              <a:rPr lang="en-US" sz="3399">
                <a:solidFill>
                  <a:srgbClr val="000000"/>
                </a:solidFill>
                <a:latin typeface="Montserrat"/>
              </a:rPr>
              <a:t>Source code vẫn tồn tại vài class vi phạm OCP. Điều này có thể gây khó khăn cho việc cập nhật các tính năng mới sau này.</a:t>
            </a:r>
          </a:p>
          <a:p>
            <a:pPr>
              <a:lnSpc>
                <a:spcPts val="4759"/>
              </a:lnSpc>
            </a:pPr>
          </a:p>
          <a:p>
            <a:pPr>
              <a:lnSpc>
                <a:spcPts val="4759"/>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96444" y="2671769"/>
            <a:ext cx="13695112" cy="4943461"/>
          </a:xfrm>
          <a:custGeom>
            <a:avLst/>
            <a:gdLst/>
            <a:ahLst/>
            <a:cxnLst/>
            <a:rect r="r" b="b" t="t" l="l"/>
            <a:pathLst>
              <a:path h="4943461" w="13695112">
                <a:moveTo>
                  <a:pt x="0" y="0"/>
                </a:moveTo>
                <a:lnTo>
                  <a:pt x="13695112" y="0"/>
                </a:lnTo>
                <a:lnTo>
                  <a:pt x="13695112" y="4943462"/>
                </a:lnTo>
                <a:lnTo>
                  <a:pt x="0" y="4943462"/>
                </a:lnTo>
                <a:lnTo>
                  <a:pt x="0" y="0"/>
                </a:lnTo>
                <a:close/>
              </a:path>
            </a:pathLst>
          </a:custGeom>
          <a:blipFill>
            <a:blip r:embed="rId2"/>
            <a:stretch>
              <a:fillRect l="0" t="0" r="0" b="0"/>
            </a:stretch>
          </a:blipFill>
        </p:spPr>
      </p:sp>
      <p:sp>
        <p:nvSpPr>
          <p:cNvPr name="TextBox 3" id="3"/>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 ĐÁNH GIÁ THIẾT KẾ CŨ</a:t>
            </a:r>
          </a:p>
        </p:txBody>
      </p:sp>
      <p:sp>
        <p:nvSpPr>
          <p:cNvPr name="TextBox 4" id="4"/>
          <p:cNvSpPr txBox="true"/>
          <p:nvPr/>
        </p:nvSpPr>
        <p:spPr>
          <a:xfrm rot="0">
            <a:off x="1028700" y="1744789"/>
            <a:ext cx="15934551" cy="118046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SOLID - Liskov Substitution principle</a:t>
            </a:r>
          </a:p>
          <a:p>
            <a:pPr>
              <a:lnSpc>
                <a:spcPts val="4759"/>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77429" y="2477513"/>
            <a:ext cx="13533142" cy="6780787"/>
          </a:xfrm>
          <a:custGeom>
            <a:avLst/>
            <a:gdLst/>
            <a:ahLst/>
            <a:cxnLst/>
            <a:rect r="r" b="b" t="t" l="l"/>
            <a:pathLst>
              <a:path h="6780787" w="13533142">
                <a:moveTo>
                  <a:pt x="0" y="0"/>
                </a:moveTo>
                <a:lnTo>
                  <a:pt x="13533142" y="0"/>
                </a:lnTo>
                <a:lnTo>
                  <a:pt x="13533142" y="6780787"/>
                </a:lnTo>
                <a:lnTo>
                  <a:pt x="0" y="6780787"/>
                </a:lnTo>
                <a:lnTo>
                  <a:pt x="0" y="0"/>
                </a:lnTo>
                <a:close/>
              </a:path>
            </a:pathLst>
          </a:custGeom>
          <a:blipFill>
            <a:blip r:embed="rId2"/>
            <a:stretch>
              <a:fillRect l="0" t="0" r="0" b="0"/>
            </a:stretch>
          </a:blipFill>
        </p:spPr>
      </p:sp>
      <p:sp>
        <p:nvSpPr>
          <p:cNvPr name="TextBox 3" id="3"/>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 ĐÁNH GIÁ THIẾT KẾ CŨ</a:t>
            </a:r>
          </a:p>
        </p:txBody>
      </p:sp>
      <p:sp>
        <p:nvSpPr>
          <p:cNvPr name="TextBox 4" id="4"/>
          <p:cNvSpPr txBox="true"/>
          <p:nvPr/>
        </p:nvSpPr>
        <p:spPr>
          <a:xfrm rot="0">
            <a:off x="1028700" y="1744789"/>
            <a:ext cx="15934551" cy="1780540"/>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SOLID - Dependency inversion Principle</a:t>
            </a:r>
          </a:p>
          <a:p>
            <a:pPr>
              <a:lnSpc>
                <a:spcPts val="4759"/>
              </a:lnSpc>
            </a:pPr>
          </a:p>
          <a:p>
            <a:pPr>
              <a:lnSpc>
                <a:spcPts val="4759"/>
              </a:lnSpc>
            </a:pPr>
          </a:p>
        </p:txBody>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 ĐÁNH GIÁ THIẾT KẾ CŨ</a:t>
            </a:r>
          </a:p>
        </p:txBody>
      </p:sp>
      <p:sp>
        <p:nvSpPr>
          <p:cNvPr name="TextBox 3" id="3"/>
          <p:cNvSpPr txBox="true"/>
          <p:nvPr/>
        </p:nvSpPr>
        <p:spPr>
          <a:xfrm rot="0">
            <a:off x="1028700" y="1744789"/>
            <a:ext cx="15934551" cy="580390"/>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Clean code - Clean name</a:t>
            </a:r>
          </a:p>
        </p:txBody>
      </p:sp>
      <p:sp>
        <p:nvSpPr>
          <p:cNvPr name="TextBox 4" id="4"/>
          <p:cNvSpPr txBox="true"/>
          <p:nvPr/>
        </p:nvSpPr>
        <p:spPr>
          <a:xfrm rot="0">
            <a:off x="1028700" y="2439479"/>
            <a:ext cx="15934551" cy="718121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Vẫn tồn tại biến đặt với tên khó hình dung được ý nghĩa:</a:t>
            </a:r>
          </a:p>
          <a:p>
            <a:pPr marL="734059" indent="-367030" lvl="1">
              <a:lnSpc>
                <a:spcPts val="4759"/>
              </a:lnSpc>
              <a:buFont typeface="Arial"/>
              <a:buChar char="•"/>
            </a:pPr>
            <a:r>
              <a:rPr lang="en-US" sz="3399">
                <a:solidFill>
                  <a:srgbClr val="000000"/>
                </a:solidFill>
                <a:latin typeface="Montserrat"/>
              </a:rPr>
              <a:t>PaymentController.java: Line 48 - Biến strs không có ý nghĩa gì, khiến code khó hiểu</a:t>
            </a:r>
          </a:p>
          <a:p>
            <a:pPr marL="734059" indent="-367030" lvl="1">
              <a:lnSpc>
                <a:spcPts val="4759"/>
              </a:lnSpc>
              <a:buFont typeface="Arial"/>
              <a:buChar char="•"/>
            </a:pPr>
            <a:r>
              <a:rPr lang="en-US" sz="3399">
                <a:solidFill>
                  <a:srgbClr val="000000"/>
                </a:solidFill>
                <a:latin typeface="Montserrat"/>
              </a:rPr>
              <a:t> MediaDAO.java, Line 54: Tham số tbname không thể hiện được ý nghĩa.</a:t>
            </a:r>
          </a:p>
          <a:p>
            <a:pPr>
              <a:lnSpc>
                <a:spcPts val="4759"/>
              </a:lnSpc>
            </a:pPr>
            <a:r>
              <a:rPr lang="en-US" sz="3399">
                <a:solidFill>
                  <a:srgbClr val="000000"/>
                </a:solidFill>
                <a:latin typeface="Montserrat Bold"/>
              </a:rPr>
              <a:t>Vài biến đặt tên sai quy tắc:</a:t>
            </a:r>
          </a:p>
          <a:p>
            <a:pPr marL="734059" indent="-367030" lvl="1">
              <a:lnSpc>
                <a:spcPts val="4759"/>
              </a:lnSpc>
              <a:buFont typeface="Arial"/>
              <a:buChar char="•"/>
            </a:pPr>
            <a:r>
              <a:rPr lang="en-US" sz="3399">
                <a:solidFill>
                  <a:srgbClr val="000000"/>
                </a:solidFill>
                <a:latin typeface="Montserrat"/>
              </a:rPr>
              <a:t>ViewCartController.java: Tên class không nên là động từ, nên chuyển thành CartController.java</a:t>
            </a:r>
          </a:p>
          <a:p>
            <a:pPr marL="734059" indent="-367030" lvl="1">
              <a:lnSpc>
                <a:spcPts val="4759"/>
              </a:lnSpc>
              <a:buFont typeface="Arial"/>
              <a:buChar char="•"/>
            </a:pPr>
            <a:r>
              <a:rPr lang="en-US" sz="3399">
                <a:solidFill>
                  <a:srgbClr val="000000"/>
                </a:solidFill>
                <a:latin typeface="Montserrat"/>
              </a:rPr>
              <a:t>AIMSDB.java: Line 14 - Biến connect là một động từ, nên thay bằng connection</a:t>
            </a:r>
          </a:p>
          <a:p>
            <a:pPr>
              <a:lnSpc>
                <a:spcPts val="4759"/>
              </a:lnSpc>
            </a:pPr>
          </a:p>
          <a:p>
            <a:pPr>
              <a:lnSpc>
                <a:spcPts val="4759"/>
              </a:lnSpc>
            </a:pP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 ĐÁNH GIÁ THIẾT KẾ CŨ</a:t>
            </a:r>
          </a:p>
        </p:txBody>
      </p:sp>
      <p:sp>
        <p:nvSpPr>
          <p:cNvPr name="TextBox 3" id="3"/>
          <p:cNvSpPr txBox="true"/>
          <p:nvPr/>
        </p:nvSpPr>
        <p:spPr>
          <a:xfrm rot="0">
            <a:off x="1028700" y="1744789"/>
            <a:ext cx="15934551" cy="580390"/>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Clean Function/Method</a:t>
            </a:r>
          </a:p>
        </p:txBody>
      </p:sp>
      <p:sp>
        <p:nvSpPr>
          <p:cNvPr name="TextBox 4" id="4"/>
          <p:cNvSpPr txBox="true"/>
          <p:nvPr/>
        </p:nvSpPr>
        <p:spPr>
          <a:xfrm rot="0">
            <a:off x="1028700" y="1744789"/>
            <a:ext cx="15934551" cy="6581140"/>
          </a:xfrm>
          <a:prstGeom prst="rect">
            <a:avLst/>
          </a:prstGeom>
        </p:spPr>
        <p:txBody>
          <a:bodyPr anchor="t" rtlCol="false" tIns="0" lIns="0" bIns="0" rIns="0">
            <a:spAutoFit/>
          </a:bodyPr>
          <a:lstStyle/>
          <a:p>
            <a:pPr>
              <a:lnSpc>
                <a:spcPts val="4759"/>
              </a:lnSpc>
            </a:pPr>
          </a:p>
          <a:p>
            <a:pPr marL="734059" indent="-367030" lvl="1">
              <a:lnSpc>
                <a:spcPts val="4759"/>
              </a:lnSpc>
              <a:buFont typeface="Arial"/>
              <a:buChar char="•"/>
            </a:pPr>
            <a:r>
              <a:rPr lang="en-US" sz="3399">
                <a:solidFill>
                  <a:srgbClr val="000000"/>
                </a:solidFill>
                <a:latin typeface="Montserrat Bold"/>
              </a:rPr>
              <a:t>Gọi hàm không hợp lý:</a:t>
            </a:r>
            <a:r>
              <a:rPr lang="en-US" sz="3399">
                <a:solidFill>
                  <a:srgbClr val="000000"/>
                </a:solidFill>
                <a:latin typeface="Montserrat"/>
              </a:rPr>
              <a:t> PlaceOrderController.java (Line 78): Bỏ line này hoặc thay bằng LOGGER.info(), không nên dùng system.out.println.</a:t>
            </a:r>
          </a:p>
          <a:p>
            <a:pPr marL="734059" indent="-367030" lvl="1">
              <a:lnSpc>
                <a:spcPts val="4759"/>
              </a:lnSpc>
              <a:buFont typeface="Arial"/>
              <a:buChar char="•"/>
            </a:pPr>
            <a:r>
              <a:rPr lang="en-US" sz="3399">
                <a:solidFill>
                  <a:srgbClr val="000000"/>
                </a:solidFill>
                <a:latin typeface="Montserrat Bold"/>
              </a:rPr>
              <a:t>Vài hàm có độ phức tạp lớn:</a:t>
            </a:r>
            <a:r>
              <a:rPr lang="en-US" sz="3399">
                <a:solidFill>
                  <a:srgbClr val="000000"/>
                </a:solidFill>
                <a:latin typeface="Montserrat"/>
              </a:rPr>
              <a:t> MyMap.java có phương thức toMyMap() quá phức tạp (Nhiều condition, try catch).</a:t>
            </a:r>
          </a:p>
          <a:p>
            <a:pPr marL="734059" indent="-367030" lvl="1">
              <a:lnSpc>
                <a:spcPts val="4759"/>
              </a:lnSpc>
              <a:buFont typeface="Arial"/>
              <a:buChar char="•"/>
            </a:pPr>
            <a:r>
              <a:rPr lang="en-US" sz="3399">
                <a:solidFill>
                  <a:srgbClr val="000000"/>
                </a:solidFill>
                <a:latin typeface="Montserrat Bold"/>
              </a:rPr>
              <a:t>Nhiều hàm có lượng parameter lớn</a:t>
            </a:r>
            <a:r>
              <a:rPr lang="en-US" sz="3399">
                <a:solidFill>
                  <a:srgbClr val="000000"/>
                </a:solidFill>
                <a:latin typeface="Montserrat"/>
              </a:rPr>
              <a:t>: Book.java, CD.java, DVD.java: Constructor có hơn 7 parameter, phức tạp hơn so với mức khuyến cáo (7); ....</a:t>
            </a:r>
          </a:p>
          <a:p>
            <a:pPr>
              <a:lnSpc>
                <a:spcPts val="4759"/>
              </a:lnSpc>
            </a:pPr>
          </a:p>
          <a:p>
            <a:pPr>
              <a:lnSpc>
                <a:spcPts val="4759"/>
              </a:lnSpc>
            </a:pPr>
          </a:p>
        </p:txBody>
      </p:sp>
    </p:spTree>
  </p:cSld>
  <p:clrMapOvr>
    <a:masterClrMapping/>
  </p:clrMapOvr>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 ĐÁNH GIÁ THIẾT KẾ CŨ</a:t>
            </a:r>
          </a:p>
        </p:txBody>
      </p:sp>
      <p:sp>
        <p:nvSpPr>
          <p:cNvPr name="TextBox 3" id="3"/>
          <p:cNvSpPr txBox="true"/>
          <p:nvPr/>
        </p:nvSpPr>
        <p:spPr>
          <a:xfrm rot="0">
            <a:off x="1028700" y="1744789"/>
            <a:ext cx="15934551" cy="580390"/>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Clean Class</a:t>
            </a:r>
          </a:p>
        </p:txBody>
      </p:sp>
      <p:sp>
        <p:nvSpPr>
          <p:cNvPr name="TextBox 4" id="4"/>
          <p:cNvSpPr txBox="true"/>
          <p:nvPr/>
        </p:nvSpPr>
        <p:spPr>
          <a:xfrm rot="0">
            <a:off x="1028700" y="1744789"/>
            <a:ext cx="15934551" cy="6581140"/>
          </a:xfrm>
          <a:prstGeom prst="rect">
            <a:avLst/>
          </a:prstGeom>
        </p:spPr>
        <p:txBody>
          <a:bodyPr anchor="t" rtlCol="false" tIns="0" lIns="0" bIns="0" rIns="0">
            <a:spAutoFit/>
          </a:bodyPr>
          <a:lstStyle/>
          <a:p>
            <a:pPr>
              <a:lnSpc>
                <a:spcPts val="4759"/>
              </a:lnSpc>
            </a:pPr>
          </a:p>
          <a:p>
            <a:pPr>
              <a:lnSpc>
                <a:spcPts val="4759"/>
              </a:lnSpc>
            </a:pPr>
            <a:r>
              <a:rPr lang="en-US" sz="3399">
                <a:solidFill>
                  <a:srgbClr val="000000"/>
                </a:solidFill>
                <a:latin typeface="Montserrat Bold"/>
              </a:rPr>
              <a:t>Nhiều class nắm quá nhiều trách nhiệm</a:t>
            </a:r>
          </a:p>
          <a:p>
            <a:pPr marL="734059" indent="-367030" lvl="1">
              <a:lnSpc>
                <a:spcPts val="4759"/>
              </a:lnSpc>
              <a:buFont typeface="Arial"/>
              <a:buChar char="•"/>
            </a:pPr>
            <a:r>
              <a:rPr lang="en-US" sz="3399">
                <a:solidFill>
                  <a:srgbClr val="000000"/>
                </a:solidFill>
                <a:latin typeface="Montserrat"/>
              </a:rPr>
              <a:t>Class Utils ban đầu là một class rất chung chung và thực hiện nhiều nhiệm vụ khác nhau, có thể trở thành God class, cần phải tách ra</a:t>
            </a:r>
          </a:p>
          <a:p>
            <a:pPr marL="734059" indent="-367030" lvl="1">
              <a:lnSpc>
                <a:spcPts val="4759"/>
              </a:lnSpc>
              <a:buFont typeface="Arial"/>
              <a:buChar char="•"/>
            </a:pPr>
            <a:r>
              <a:rPr lang="en-US" sz="3399">
                <a:solidFill>
                  <a:srgbClr val="000000"/>
                </a:solidFill>
                <a:latin typeface="Montserrat"/>
              </a:rPr>
              <a:t>Class ViewsConfig có nhiều hơn một lý do để thay đổi vì nó chứa: nhóm các thuộc tính Path, REGULAR_FONT, PERCENT_VAT, getCurrencyFormat(int num), cần phải tách ra.</a:t>
            </a:r>
          </a:p>
          <a:p>
            <a:pPr marL="734059" indent="-367030" lvl="1">
              <a:lnSpc>
                <a:spcPts val="4759"/>
              </a:lnSpc>
              <a:buFont typeface="Arial"/>
              <a:buChar char="•"/>
            </a:pPr>
            <a:r>
              <a:rPr lang="en-US" sz="3399">
                <a:solidFill>
                  <a:srgbClr val="000000"/>
                </a:solidFill>
                <a:latin typeface="Montserrat"/>
              </a:rPr>
              <a:t>;...</a:t>
            </a:r>
          </a:p>
          <a:p>
            <a:pPr>
              <a:lnSpc>
                <a:spcPts val="4759"/>
              </a:lnSpc>
            </a:pPr>
          </a:p>
          <a:p>
            <a:pPr>
              <a:lnSpc>
                <a:spcPts val="4759"/>
              </a:lnSpc>
            </a:pPr>
          </a:p>
          <a:p>
            <a:pPr>
              <a:lnSpc>
                <a:spcPts val="4759"/>
              </a:lnSpc>
            </a:pPr>
          </a:p>
        </p:txBody>
      </p:sp>
    </p:spTree>
  </p:cSld>
  <p:clrMapOvr>
    <a:masterClrMapping/>
  </p:clrMapOvr>
</p:sld>
</file>

<file path=ppt/slides/slide2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III. ĐỀ XUẤT CẢI TIẾN</a:t>
            </a:r>
          </a:p>
        </p:txBody>
      </p:sp>
      <p:sp>
        <p:nvSpPr>
          <p:cNvPr name="TextBox 3" id="3"/>
          <p:cNvSpPr txBox="true"/>
          <p:nvPr/>
        </p:nvSpPr>
        <p:spPr>
          <a:xfrm rot="0">
            <a:off x="1028700" y="1744789"/>
            <a:ext cx="15934551" cy="118046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3.1. Vấn đề thay đổi thư viện DistanceCalculator và tương thích với codebase.</a:t>
            </a:r>
          </a:p>
        </p:txBody>
      </p:sp>
      <p:sp>
        <p:nvSpPr>
          <p:cNvPr name="TextBox 4" id="4"/>
          <p:cNvSpPr txBox="true"/>
          <p:nvPr/>
        </p:nvSpPr>
        <p:spPr>
          <a:xfrm rot="0">
            <a:off x="1028700" y="5076825"/>
            <a:ext cx="15934551" cy="358076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Giải pháp: </a:t>
            </a:r>
            <a:r>
              <a:rPr lang="en-US" sz="3399">
                <a:solidFill>
                  <a:srgbClr val="000000"/>
                </a:solidFill>
                <a:latin typeface="Montserrat"/>
              </a:rPr>
              <a:t>Áp dụng Adapter Patern để tạo tính tương thích ngược với phiên bản cũ. Đồng thời áp dụng thêm Strategy patern, giúp ta có thể lựa chọn cách tính mới hoặc cách tính cũ.</a:t>
            </a:r>
          </a:p>
          <a:p>
            <a:pPr>
              <a:lnSpc>
                <a:spcPts val="4759"/>
              </a:lnSpc>
            </a:pPr>
          </a:p>
          <a:p>
            <a:pPr>
              <a:lnSpc>
                <a:spcPts val="4759"/>
              </a:lnSpc>
            </a:pPr>
          </a:p>
          <a:p>
            <a:pPr>
              <a:lnSpc>
                <a:spcPts val="4759"/>
              </a:lnSpc>
            </a:pPr>
          </a:p>
        </p:txBody>
      </p:sp>
      <p:sp>
        <p:nvSpPr>
          <p:cNvPr name="TextBox 5" id="5"/>
          <p:cNvSpPr txBox="true"/>
          <p:nvPr/>
        </p:nvSpPr>
        <p:spPr>
          <a:xfrm rot="0">
            <a:off x="1028700" y="3067933"/>
            <a:ext cx="15934551" cy="238061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Mô tả: </a:t>
            </a:r>
            <a:r>
              <a:rPr lang="en-US" sz="3399">
                <a:solidFill>
                  <a:srgbClr val="000000"/>
                </a:solidFill>
                <a:latin typeface="Montserrat"/>
              </a:rPr>
              <a:t>Trong tương lai, dự án AIMS có thể sẽ hướng tới thay thế thư viện DistanceCalculator, với cách thức tính khoảng cách mới trong giai đoạn tạo DeliveryInfo.</a:t>
            </a:r>
          </a:p>
          <a:p>
            <a:pPr>
              <a:lnSpc>
                <a:spcPts val="4759"/>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99666" y="2925254"/>
            <a:ext cx="12521239" cy="7192756"/>
          </a:xfrm>
          <a:custGeom>
            <a:avLst/>
            <a:gdLst/>
            <a:ahLst/>
            <a:cxnLst/>
            <a:rect r="r" b="b" t="t" l="l"/>
            <a:pathLst>
              <a:path h="7192756" w="12521239">
                <a:moveTo>
                  <a:pt x="0" y="0"/>
                </a:moveTo>
                <a:lnTo>
                  <a:pt x="12521239" y="0"/>
                </a:lnTo>
                <a:lnTo>
                  <a:pt x="12521239" y="7192757"/>
                </a:lnTo>
                <a:lnTo>
                  <a:pt x="0" y="7192757"/>
                </a:lnTo>
                <a:lnTo>
                  <a:pt x="0" y="0"/>
                </a:lnTo>
                <a:close/>
              </a:path>
            </a:pathLst>
          </a:custGeom>
          <a:blipFill>
            <a:blip r:embed="rId2"/>
            <a:stretch>
              <a:fillRect l="0" t="-4942" r="0" b="-4942"/>
            </a:stretch>
          </a:blipFill>
        </p:spPr>
      </p:sp>
      <p:sp>
        <p:nvSpPr>
          <p:cNvPr name="TextBox 3" id="3"/>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III. ĐỀ XUẤT CẢI TIẾN</a:t>
            </a:r>
          </a:p>
        </p:txBody>
      </p:sp>
      <p:sp>
        <p:nvSpPr>
          <p:cNvPr name="TextBox 4" id="4"/>
          <p:cNvSpPr txBox="true"/>
          <p:nvPr/>
        </p:nvSpPr>
        <p:spPr>
          <a:xfrm rot="0">
            <a:off x="1028700" y="1744789"/>
            <a:ext cx="15934551" cy="118046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3.1. Vấn đề thay đổi thư viện DistanceCalculator và tương thích với codebase</a:t>
            </a:r>
          </a:p>
        </p:txBody>
      </p:sp>
    </p:spTree>
  </p:cSld>
  <p:clrMapOvr>
    <a:masterClrMapping/>
  </p:clrMapOvr>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III. ĐỀ XUẤT CẢI TIẾN</a:t>
            </a:r>
          </a:p>
        </p:txBody>
      </p:sp>
      <p:sp>
        <p:nvSpPr>
          <p:cNvPr name="TextBox 3" id="3"/>
          <p:cNvSpPr txBox="true"/>
          <p:nvPr/>
        </p:nvSpPr>
        <p:spPr>
          <a:xfrm rot="0">
            <a:off x="1028700" y="1744789"/>
            <a:ext cx="15934551" cy="580390"/>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3.2. Vấn đề về chỉnh sửa hệ số tính ShippingFee</a:t>
            </a:r>
          </a:p>
        </p:txBody>
      </p:sp>
      <p:sp>
        <p:nvSpPr>
          <p:cNvPr name="TextBox 4" id="4"/>
          <p:cNvSpPr txBox="true"/>
          <p:nvPr/>
        </p:nvSpPr>
        <p:spPr>
          <a:xfrm rot="0">
            <a:off x="1028700" y="4477385"/>
            <a:ext cx="15934551" cy="2980690"/>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Giải pháp: </a:t>
            </a:r>
            <a:r>
              <a:rPr lang="en-US" sz="3399">
                <a:solidFill>
                  <a:srgbClr val="000000"/>
                </a:solidFill>
                <a:latin typeface="Montserrat"/>
              </a:rPr>
              <a:t>Dùng Strategy Patern, tạo abstract class ShippingFeeMethod với phương thức trừu tượng getFee(Order order, int distance). </a:t>
            </a:r>
          </a:p>
          <a:p>
            <a:pPr>
              <a:lnSpc>
                <a:spcPts val="4759"/>
              </a:lnSpc>
            </a:pPr>
          </a:p>
          <a:p>
            <a:pPr>
              <a:lnSpc>
                <a:spcPts val="4759"/>
              </a:lnSpc>
            </a:pPr>
          </a:p>
          <a:p>
            <a:pPr>
              <a:lnSpc>
                <a:spcPts val="4759"/>
              </a:lnSpc>
            </a:pPr>
          </a:p>
        </p:txBody>
      </p:sp>
      <p:sp>
        <p:nvSpPr>
          <p:cNvPr name="TextBox 5" id="5"/>
          <p:cNvSpPr txBox="true"/>
          <p:nvPr/>
        </p:nvSpPr>
        <p:spPr>
          <a:xfrm rot="0">
            <a:off x="1028700" y="2468493"/>
            <a:ext cx="15934551" cy="2980690"/>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Mô tả: </a:t>
            </a:r>
            <a:r>
              <a:rPr lang="en-US" sz="3399">
                <a:solidFill>
                  <a:srgbClr val="000000"/>
                </a:solidFill>
                <a:latin typeface="Montserrat"/>
              </a:rPr>
              <a:t>Hệ số nhân tính phí vận chuyển đang được đặt giá trị cố định là 1,2. Nếu tương lai ta muốn thay đổi hệ số nhân thì cần phải sửa lại code base.</a:t>
            </a:r>
          </a:p>
          <a:p>
            <a:pPr>
              <a:lnSpc>
                <a:spcPts val="4759"/>
              </a:lnSpc>
            </a:pPr>
          </a:p>
          <a:p>
            <a:pPr>
              <a:lnSpc>
                <a:spcPts val="4759"/>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13475" y="2506154"/>
            <a:ext cx="11965000" cy="7495834"/>
          </a:xfrm>
          <a:custGeom>
            <a:avLst/>
            <a:gdLst/>
            <a:ahLst/>
            <a:cxnLst/>
            <a:rect r="r" b="b" t="t" l="l"/>
            <a:pathLst>
              <a:path h="7495834" w="11965000">
                <a:moveTo>
                  <a:pt x="0" y="0"/>
                </a:moveTo>
                <a:lnTo>
                  <a:pt x="11965001" y="0"/>
                </a:lnTo>
                <a:lnTo>
                  <a:pt x="11965001" y="7495835"/>
                </a:lnTo>
                <a:lnTo>
                  <a:pt x="0" y="7495835"/>
                </a:lnTo>
                <a:lnTo>
                  <a:pt x="0" y="0"/>
                </a:lnTo>
                <a:close/>
              </a:path>
            </a:pathLst>
          </a:custGeom>
          <a:blipFill>
            <a:blip r:embed="rId2"/>
            <a:stretch>
              <a:fillRect l="0" t="0" r="0" b="0"/>
            </a:stretch>
          </a:blipFill>
        </p:spPr>
      </p:sp>
      <p:sp>
        <p:nvSpPr>
          <p:cNvPr name="TextBox 3" id="3"/>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III. ĐỀ XUẤT CẢI TIẾN</a:t>
            </a:r>
          </a:p>
        </p:txBody>
      </p:sp>
      <p:sp>
        <p:nvSpPr>
          <p:cNvPr name="TextBox 4" id="4"/>
          <p:cNvSpPr txBox="true"/>
          <p:nvPr/>
        </p:nvSpPr>
        <p:spPr>
          <a:xfrm rot="0">
            <a:off x="1028700" y="1744789"/>
            <a:ext cx="15934551" cy="580390"/>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3.2. Vấn đề về chỉnh sửa hệ số tính ShippingFee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46985" y="3925073"/>
            <a:ext cx="8394029" cy="5591715"/>
          </a:xfrm>
          <a:custGeom>
            <a:avLst/>
            <a:gdLst/>
            <a:ahLst/>
            <a:cxnLst/>
            <a:rect r="r" b="b" t="t" l="l"/>
            <a:pathLst>
              <a:path h="5591715" w="8394029">
                <a:moveTo>
                  <a:pt x="0" y="0"/>
                </a:moveTo>
                <a:lnTo>
                  <a:pt x="8394030" y="0"/>
                </a:lnTo>
                <a:lnTo>
                  <a:pt x="8394030" y="5591715"/>
                </a:lnTo>
                <a:lnTo>
                  <a:pt x="0" y="5591715"/>
                </a:lnTo>
                <a:lnTo>
                  <a:pt x="0" y="0"/>
                </a:lnTo>
                <a:close/>
              </a:path>
            </a:pathLst>
          </a:custGeom>
          <a:blipFill>
            <a:blip r:embed="rId2"/>
            <a:stretch>
              <a:fillRect l="0" t="0" r="0" b="0"/>
            </a:stretch>
          </a:blipFill>
        </p:spPr>
      </p:sp>
      <p:sp>
        <p:nvSpPr>
          <p:cNvPr name="TextBox 3" id="3"/>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 TỔNG QUAN DỰ ÁN</a:t>
            </a:r>
          </a:p>
        </p:txBody>
      </p:sp>
      <p:sp>
        <p:nvSpPr>
          <p:cNvPr name="TextBox 4" id="4"/>
          <p:cNvSpPr txBox="true"/>
          <p:nvPr/>
        </p:nvSpPr>
        <p:spPr>
          <a:xfrm rot="0">
            <a:off x="1028700" y="1744789"/>
            <a:ext cx="16230600" cy="238061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Phần mềm AIMS</a:t>
            </a:r>
            <a:r>
              <a:rPr lang="en-US" sz="3399">
                <a:solidFill>
                  <a:srgbClr val="000000"/>
                </a:solidFill>
                <a:latin typeface="Montserrat"/>
              </a:rPr>
              <a:t> </a:t>
            </a:r>
            <a:r>
              <a:rPr lang="en-US" sz="3399">
                <a:solidFill>
                  <a:srgbClr val="000000"/>
                </a:solidFill>
                <a:latin typeface="Montserrat Bold Italics"/>
              </a:rPr>
              <a:t>(An Internet Media Store)</a:t>
            </a:r>
            <a:r>
              <a:rPr lang="en-US" sz="3399">
                <a:solidFill>
                  <a:srgbClr val="000000"/>
                </a:solidFill>
                <a:latin typeface="Montserrat"/>
              </a:rPr>
              <a:t> là một phần mềm viết bằng Java, giúp người dùng tìm kiếm và mua các loại mặt hàng liên quan đến các vật phẩm truyền thông đa phương tiện như sách, đĩa CD, đĩa DVD, … </a:t>
            </a:r>
          </a:p>
          <a:p>
            <a:pPr>
              <a:lnSpc>
                <a:spcPts val="4759"/>
              </a:lnSpc>
            </a:pPr>
          </a:p>
        </p:txBody>
      </p:sp>
    </p:spTree>
  </p:cSld>
  <p:clrMapOvr>
    <a:masterClrMapping/>
  </p:clrMapOvr>
</p:sld>
</file>

<file path=ppt/slides/slide3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III. ĐỀ XUẤT CẢI TIẾN</a:t>
            </a:r>
          </a:p>
        </p:txBody>
      </p:sp>
      <p:sp>
        <p:nvSpPr>
          <p:cNvPr name="TextBox 3" id="3"/>
          <p:cNvSpPr txBox="true"/>
          <p:nvPr/>
        </p:nvSpPr>
        <p:spPr>
          <a:xfrm rot="0">
            <a:off x="1028700" y="1744789"/>
            <a:ext cx="15934551" cy="580390"/>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3.3. Vấn đề Common Coupling của SessionInformation</a:t>
            </a:r>
          </a:p>
        </p:txBody>
      </p:sp>
      <p:sp>
        <p:nvSpPr>
          <p:cNvPr name="TextBox 4" id="4"/>
          <p:cNvSpPr txBox="true"/>
          <p:nvPr/>
        </p:nvSpPr>
        <p:spPr>
          <a:xfrm rot="0">
            <a:off x="1028700" y="5076825"/>
            <a:ext cx="15934551" cy="4180840"/>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Giải pháp: </a:t>
            </a:r>
            <a:r>
              <a:rPr lang="en-US" sz="3399">
                <a:solidFill>
                  <a:srgbClr val="000000"/>
                </a:solidFill>
                <a:latin typeface="Montserrat"/>
              </a:rPr>
              <a:t>Chuyển chỉ định truy cập của các biến toàn cục trên thành private và kiểm soát truy cập bằng cặp phương thức getter và setter cho mỗi biến thành phần.</a:t>
            </a:r>
          </a:p>
          <a:p>
            <a:pPr>
              <a:lnSpc>
                <a:spcPts val="4759"/>
              </a:lnSpc>
            </a:pPr>
          </a:p>
          <a:p>
            <a:pPr>
              <a:lnSpc>
                <a:spcPts val="4759"/>
              </a:lnSpc>
            </a:pPr>
          </a:p>
          <a:p>
            <a:pPr>
              <a:lnSpc>
                <a:spcPts val="4759"/>
              </a:lnSpc>
            </a:pPr>
          </a:p>
          <a:p>
            <a:pPr>
              <a:lnSpc>
                <a:spcPts val="4759"/>
              </a:lnSpc>
            </a:pPr>
          </a:p>
        </p:txBody>
      </p:sp>
      <p:sp>
        <p:nvSpPr>
          <p:cNvPr name="TextBox 5" id="5"/>
          <p:cNvSpPr txBox="true"/>
          <p:nvPr/>
        </p:nvSpPr>
        <p:spPr>
          <a:xfrm rot="0">
            <a:off x="1028700" y="2439479"/>
            <a:ext cx="15934551" cy="358076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Mô tả: </a:t>
            </a:r>
            <a:r>
              <a:rPr lang="en-US" sz="3399">
                <a:solidFill>
                  <a:srgbClr val="000000"/>
                </a:solidFill>
                <a:latin typeface="Montserrat"/>
              </a:rPr>
              <a:t>Các biến mainUser, cartInstance và expiredTime của lớp Session Information đang là các biến toàn cục (public static) và được truy cập trực tiếp từ rất nhiều nơi trong hệ thống. Điều này là vi phạm Common Coupling.</a:t>
            </a:r>
          </a:p>
          <a:p>
            <a:pPr>
              <a:lnSpc>
                <a:spcPts val="4759"/>
              </a:lnSpc>
            </a:pPr>
          </a:p>
          <a:p>
            <a:pPr>
              <a:lnSpc>
                <a:spcPts val="4759"/>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93501" y="2506154"/>
            <a:ext cx="14940103" cy="7304050"/>
          </a:xfrm>
          <a:custGeom>
            <a:avLst/>
            <a:gdLst/>
            <a:ahLst/>
            <a:cxnLst/>
            <a:rect r="r" b="b" t="t" l="l"/>
            <a:pathLst>
              <a:path h="7304050" w="14940103">
                <a:moveTo>
                  <a:pt x="0" y="0"/>
                </a:moveTo>
                <a:lnTo>
                  <a:pt x="14940103" y="0"/>
                </a:lnTo>
                <a:lnTo>
                  <a:pt x="14940103" y="7304051"/>
                </a:lnTo>
                <a:lnTo>
                  <a:pt x="0" y="7304051"/>
                </a:lnTo>
                <a:lnTo>
                  <a:pt x="0" y="0"/>
                </a:lnTo>
                <a:close/>
              </a:path>
            </a:pathLst>
          </a:custGeom>
          <a:blipFill>
            <a:blip r:embed="rId2"/>
            <a:stretch>
              <a:fillRect l="0" t="0" r="0" b="0"/>
            </a:stretch>
          </a:blipFill>
        </p:spPr>
      </p:sp>
      <p:sp>
        <p:nvSpPr>
          <p:cNvPr name="TextBox 3" id="3"/>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III. ĐỀ XUẤT CẢI TIẾN</a:t>
            </a:r>
          </a:p>
        </p:txBody>
      </p:sp>
      <p:sp>
        <p:nvSpPr>
          <p:cNvPr name="TextBox 4" id="4"/>
          <p:cNvSpPr txBox="true"/>
          <p:nvPr/>
        </p:nvSpPr>
        <p:spPr>
          <a:xfrm rot="0">
            <a:off x="1028700" y="1744789"/>
            <a:ext cx="15934551" cy="580390"/>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3.3. Vấn đề Common Coupling của SessionInformation</a:t>
            </a:r>
          </a:p>
        </p:txBody>
      </p:sp>
    </p:spTree>
  </p:cSld>
  <p:clrMapOvr>
    <a:masterClrMapping/>
  </p:clrMapOvr>
</p:sld>
</file>

<file path=ppt/slides/slide3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III. ĐỀ XUẤT CẢI TIẾN</a:t>
            </a:r>
          </a:p>
        </p:txBody>
      </p:sp>
      <p:sp>
        <p:nvSpPr>
          <p:cNvPr name="TextBox 3" id="3"/>
          <p:cNvSpPr txBox="true"/>
          <p:nvPr/>
        </p:nvSpPr>
        <p:spPr>
          <a:xfrm rot="0">
            <a:off x="1028700" y="1744789"/>
            <a:ext cx="15934551" cy="118046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3.4. Vấn đề sự tồn tại duy nhất và toàn cục của thông tin phiên người dùng trong hệ thống</a:t>
            </a:r>
          </a:p>
        </p:txBody>
      </p:sp>
      <p:sp>
        <p:nvSpPr>
          <p:cNvPr name="TextBox 4" id="4"/>
          <p:cNvSpPr txBox="true"/>
          <p:nvPr/>
        </p:nvSpPr>
        <p:spPr>
          <a:xfrm rot="0">
            <a:off x="1028700" y="4881319"/>
            <a:ext cx="15934551" cy="4180840"/>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Giải pháp: </a:t>
            </a:r>
            <a:r>
              <a:rPr lang="en-US" sz="3399">
                <a:solidFill>
                  <a:srgbClr val="000000"/>
                </a:solidFill>
                <a:latin typeface="Montserrat"/>
              </a:rPr>
              <a:t>Sử dụng mẫu thiết kế Singleton cho lớp User. Lớp UserDAO (1 trong những client) có thể sử dụng biến toàn cục cho thông tin phiên user này bằng cách gọi User.getInstance().</a:t>
            </a:r>
          </a:p>
          <a:p>
            <a:pPr>
              <a:lnSpc>
                <a:spcPts val="4759"/>
              </a:lnSpc>
            </a:pPr>
          </a:p>
          <a:p>
            <a:pPr>
              <a:lnSpc>
                <a:spcPts val="4759"/>
              </a:lnSpc>
            </a:pPr>
          </a:p>
          <a:p>
            <a:pPr>
              <a:lnSpc>
                <a:spcPts val="4759"/>
              </a:lnSpc>
            </a:pPr>
          </a:p>
          <a:p>
            <a:pPr>
              <a:lnSpc>
                <a:spcPts val="4759"/>
              </a:lnSpc>
            </a:pPr>
          </a:p>
        </p:txBody>
      </p:sp>
      <p:sp>
        <p:nvSpPr>
          <p:cNvPr name="TextBox 5" id="5"/>
          <p:cNvSpPr txBox="true"/>
          <p:nvPr/>
        </p:nvSpPr>
        <p:spPr>
          <a:xfrm rot="0">
            <a:off x="1028700" y="3039554"/>
            <a:ext cx="15934551" cy="238061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Mô tả: </a:t>
            </a:r>
            <a:r>
              <a:rPr lang="en-US" sz="3399">
                <a:solidFill>
                  <a:srgbClr val="000000"/>
                </a:solidFill>
                <a:latin typeface="Montserrat"/>
              </a:rPr>
              <a:t>Thông tin về phiên làm việc của người dùng sau khi đã đăng nhập vào hệ thống phải là toàn cục (có thể được truy cập tại bất cứ đâu) và phải là duy nhất.</a:t>
            </a:r>
          </a:p>
          <a:p>
            <a:pPr>
              <a:lnSpc>
                <a:spcPts val="4759"/>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47237" y="3106229"/>
            <a:ext cx="12993526" cy="6352390"/>
          </a:xfrm>
          <a:custGeom>
            <a:avLst/>
            <a:gdLst/>
            <a:ahLst/>
            <a:cxnLst/>
            <a:rect r="r" b="b" t="t" l="l"/>
            <a:pathLst>
              <a:path h="6352390" w="12993526">
                <a:moveTo>
                  <a:pt x="0" y="0"/>
                </a:moveTo>
                <a:lnTo>
                  <a:pt x="12993526" y="0"/>
                </a:lnTo>
                <a:lnTo>
                  <a:pt x="12993526" y="6352391"/>
                </a:lnTo>
                <a:lnTo>
                  <a:pt x="0" y="6352391"/>
                </a:lnTo>
                <a:lnTo>
                  <a:pt x="0" y="0"/>
                </a:lnTo>
                <a:close/>
              </a:path>
            </a:pathLst>
          </a:custGeom>
          <a:blipFill>
            <a:blip r:embed="rId2"/>
            <a:stretch>
              <a:fillRect l="0" t="0" r="0" b="0"/>
            </a:stretch>
          </a:blipFill>
        </p:spPr>
      </p:sp>
      <p:sp>
        <p:nvSpPr>
          <p:cNvPr name="TextBox 3" id="3"/>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III. ĐỀ XUẤT CẢI TIẾN</a:t>
            </a:r>
          </a:p>
        </p:txBody>
      </p:sp>
      <p:sp>
        <p:nvSpPr>
          <p:cNvPr name="TextBox 4" id="4"/>
          <p:cNvSpPr txBox="true"/>
          <p:nvPr/>
        </p:nvSpPr>
        <p:spPr>
          <a:xfrm rot="0">
            <a:off x="1028700" y="1744789"/>
            <a:ext cx="15934551" cy="118046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3.4. Vấn đề sự tồn tại duy nhất và toàn cục của thông tin phiên người dùng trong hệ thống</a:t>
            </a:r>
          </a:p>
        </p:txBody>
      </p:sp>
    </p:spTree>
  </p:cSld>
  <p:clrMapOvr>
    <a:masterClrMapping/>
  </p:clrMapOvr>
</p:sld>
</file>

<file path=ppt/slides/slide3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III. ĐỀ XUẤT CẢI TIẾN</a:t>
            </a:r>
          </a:p>
        </p:txBody>
      </p:sp>
      <p:sp>
        <p:nvSpPr>
          <p:cNvPr name="TextBox 3" id="3"/>
          <p:cNvSpPr txBox="true"/>
          <p:nvPr/>
        </p:nvSpPr>
        <p:spPr>
          <a:xfrm rot="0">
            <a:off x="1028700" y="1744789"/>
            <a:ext cx="15934551" cy="118046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3.5. Vấn đề sự tồn tại duy nhất và toàn cục của giỏ hàng trong hệ thống</a:t>
            </a:r>
          </a:p>
        </p:txBody>
      </p:sp>
      <p:sp>
        <p:nvSpPr>
          <p:cNvPr name="TextBox 4" id="4"/>
          <p:cNvSpPr txBox="true"/>
          <p:nvPr/>
        </p:nvSpPr>
        <p:spPr>
          <a:xfrm rot="0">
            <a:off x="1028700" y="6106160"/>
            <a:ext cx="15934551" cy="4180840"/>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Giải pháp: </a:t>
            </a:r>
            <a:r>
              <a:rPr lang="en-US" sz="3399">
                <a:solidFill>
                  <a:srgbClr val="000000"/>
                </a:solidFill>
                <a:latin typeface="Montserrat"/>
              </a:rPr>
              <a:t>Sử dụng mẫu thiết kế Singleton cho lớp Cart. Ở đây biến Cart được sử dụng làm thuộc tính trực tiếp và được khởi tạo ngay khi thông tin phiên được tạo ra bên trong lớp SessionInformation.</a:t>
            </a:r>
          </a:p>
          <a:p>
            <a:pPr>
              <a:lnSpc>
                <a:spcPts val="4759"/>
              </a:lnSpc>
            </a:pPr>
          </a:p>
          <a:p>
            <a:pPr>
              <a:lnSpc>
                <a:spcPts val="4759"/>
              </a:lnSpc>
            </a:pPr>
          </a:p>
          <a:p>
            <a:pPr>
              <a:lnSpc>
                <a:spcPts val="4759"/>
              </a:lnSpc>
            </a:pPr>
          </a:p>
          <a:p>
            <a:pPr>
              <a:lnSpc>
                <a:spcPts val="4759"/>
              </a:lnSpc>
            </a:pPr>
          </a:p>
        </p:txBody>
      </p:sp>
      <p:sp>
        <p:nvSpPr>
          <p:cNvPr name="TextBox 5" id="5"/>
          <p:cNvSpPr txBox="true"/>
          <p:nvPr/>
        </p:nvSpPr>
        <p:spPr>
          <a:xfrm rot="0">
            <a:off x="1028700" y="3039554"/>
            <a:ext cx="15934551" cy="478091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Mô tả: </a:t>
            </a:r>
            <a:r>
              <a:rPr lang="en-US" sz="3399">
                <a:solidFill>
                  <a:srgbClr val="000000"/>
                </a:solidFill>
                <a:latin typeface="Montserrat"/>
              </a:rPr>
              <a:t>Thông tin về giỏ hàng của người dùng khi đã đăng nhập và sử dụng hệ thống phải là toàn cục để có thể lấy được các sản phẩm trong giỏ hàng ở bất cứ đâu và bất cứ khi nào. Giỏ hàng của người dùng cũng phải là duy nhất vì một người dùng không thể có hai giỏ hàng khi sử dụng hệ thống.</a:t>
            </a:r>
          </a:p>
          <a:p>
            <a:pPr>
              <a:lnSpc>
                <a:spcPts val="4759"/>
              </a:lnSpc>
            </a:pPr>
          </a:p>
          <a:p>
            <a:pPr>
              <a:lnSpc>
                <a:spcPts val="4759"/>
              </a:lnSpc>
            </a:pPr>
          </a:p>
          <a:p>
            <a:pPr>
              <a:lnSpc>
                <a:spcPts val="4759"/>
              </a:lnSpc>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33766" y="3106229"/>
            <a:ext cx="13620469" cy="6341085"/>
          </a:xfrm>
          <a:custGeom>
            <a:avLst/>
            <a:gdLst/>
            <a:ahLst/>
            <a:cxnLst/>
            <a:rect r="r" b="b" t="t" l="l"/>
            <a:pathLst>
              <a:path h="6341085" w="13620469">
                <a:moveTo>
                  <a:pt x="0" y="0"/>
                </a:moveTo>
                <a:lnTo>
                  <a:pt x="13620468" y="0"/>
                </a:lnTo>
                <a:lnTo>
                  <a:pt x="13620468" y="6341085"/>
                </a:lnTo>
                <a:lnTo>
                  <a:pt x="0" y="6341085"/>
                </a:lnTo>
                <a:lnTo>
                  <a:pt x="0" y="0"/>
                </a:lnTo>
                <a:close/>
              </a:path>
            </a:pathLst>
          </a:custGeom>
          <a:blipFill>
            <a:blip r:embed="rId2"/>
            <a:stretch>
              <a:fillRect l="0" t="0" r="0" b="0"/>
            </a:stretch>
          </a:blipFill>
        </p:spPr>
      </p:sp>
      <p:sp>
        <p:nvSpPr>
          <p:cNvPr name="TextBox 3" id="3"/>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III. ĐỀ XUẤT CẢI TIẾN</a:t>
            </a:r>
          </a:p>
        </p:txBody>
      </p:sp>
      <p:sp>
        <p:nvSpPr>
          <p:cNvPr name="TextBox 4" id="4"/>
          <p:cNvSpPr txBox="true"/>
          <p:nvPr/>
        </p:nvSpPr>
        <p:spPr>
          <a:xfrm rot="0">
            <a:off x="1028700" y="1744789"/>
            <a:ext cx="15934551" cy="118046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3.5. Vấn đề sự tồn tại duy nhất và toàn cục của giỏ hàng trong hệ thống</a:t>
            </a:r>
          </a:p>
        </p:txBody>
      </p:sp>
    </p:spTree>
  </p:cSld>
  <p:clrMapOvr>
    <a:masterClrMapping/>
  </p:clrMapOvr>
</p:sld>
</file>

<file path=ppt/slides/slide3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III. ĐỀ XUẤT CẢI TIẾN</a:t>
            </a:r>
          </a:p>
        </p:txBody>
      </p:sp>
      <p:sp>
        <p:nvSpPr>
          <p:cNvPr name="TextBox 3" id="3"/>
          <p:cNvSpPr txBox="true"/>
          <p:nvPr/>
        </p:nvSpPr>
        <p:spPr>
          <a:xfrm rot="0">
            <a:off x="1028700" y="1744789"/>
            <a:ext cx="15934551" cy="580390"/>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3.6. Vấn đề SRP và OCP trong lớp ApplicationProgramming Interface</a:t>
            </a:r>
          </a:p>
        </p:txBody>
      </p:sp>
      <p:sp>
        <p:nvSpPr>
          <p:cNvPr name="TextBox 4" id="4"/>
          <p:cNvSpPr txBox="true"/>
          <p:nvPr/>
        </p:nvSpPr>
        <p:spPr>
          <a:xfrm rot="0">
            <a:off x="1028700" y="4271752"/>
            <a:ext cx="15934551" cy="5380990"/>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Giải pháp: </a:t>
            </a:r>
            <a:r>
              <a:rPr lang="en-US" sz="3399">
                <a:solidFill>
                  <a:srgbClr val="000000"/>
                </a:solidFill>
                <a:latin typeface="Montserrat"/>
              </a:rPr>
              <a:t>Chuyển lớp API thành abstract và tách các nghiệp vụ post, get ra thành các lớp riêng cùng kế thừa abstract. Đồng thời sử dụng Design pattern Template Method cho method execute(). Các step trong template method này là: setupConnection, setRequestMethod, prepareData, getBufferedReader, readData.</a:t>
            </a:r>
          </a:p>
          <a:p>
            <a:pPr>
              <a:lnSpc>
                <a:spcPts val="4759"/>
              </a:lnSpc>
            </a:pPr>
          </a:p>
          <a:p>
            <a:pPr>
              <a:lnSpc>
                <a:spcPts val="4759"/>
              </a:lnSpc>
            </a:pPr>
          </a:p>
          <a:p>
            <a:pPr>
              <a:lnSpc>
                <a:spcPts val="4759"/>
              </a:lnSpc>
            </a:pPr>
          </a:p>
          <a:p>
            <a:pPr>
              <a:lnSpc>
                <a:spcPts val="4759"/>
              </a:lnSpc>
            </a:pPr>
          </a:p>
        </p:txBody>
      </p:sp>
      <p:sp>
        <p:nvSpPr>
          <p:cNvPr name="TextBox 5" id="5"/>
          <p:cNvSpPr txBox="true"/>
          <p:nvPr/>
        </p:nvSpPr>
        <p:spPr>
          <a:xfrm rot="0">
            <a:off x="1028700" y="2439479"/>
            <a:ext cx="15934551" cy="4180840"/>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Mô tả: </a:t>
            </a:r>
            <a:r>
              <a:rPr lang="en-US" sz="3399">
                <a:solidFill>
                  <a:srgbClr val="000000"/>
                </a:solidFill>
                <a:latin typeface="Montserrat"/>
              </a:rPr>
              <a:t>Lớp ApplicationProgrammingInterface đang thực hiện cả hai trách nhiệm là post và get. Chưa phù hợp cho việc thêm các phương thức http mới trong tương lai (delete, head, ...)</a:t>
            </a:r>
          </a:p>
          <a:p>
            <a:pPr>
              <a:lnSpc>
                <a:spcPts val="4759"/>
              </a:lnSpc>
            </a:pPr>
          </a:p>
          <a:p>
            <a:pPr>
              <a:lnSpc>
                <a:spcPts val="4759"/>
              </a:lnSpc>
            </a:pPr>
          </a:p>
          <a:p>
            <a:pPr>
              <a:lnSpc>
                <a:spcPts val="4759"/>
              </a:lnSpc>
            </a:pPr>
          </a:p>
          <a:p>
            <a:pPr>
              <a:lnSpc>
                <a:spcPts val="4759"/>
              </a:lnSpc>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21276" y="2506154"/>
            <a:ext cx="14045448" cy="6897875"/>
          </a:xfrm>
          <a:custGeom>
            <a:avLst/>
            <a:gdLst/>
            <a:ahLst/>
            <a:cxnLst/>
            <a:rect r="r" b="b" t="t" l="l"/>
            <a:pathLst>
              <a:path h="6897875" w="14045448">
                <a:moveTo>
                  <a:pt x="0" y="0"/>
                </a:moveTo>
                <a:lnTo>
                  <a:pt x="14045448" y="0"/>
                </a:lnTo>
                <a:lnTo>
                  <a:pt x="14045448" y="6897876"/>
                </a:lnTo>
                <a:lnTo>
                  <a:pt x="0" y="6897876"/>
                </a:lnTo>
                <a:lnTo>
                  <a:pt x="0" y="0"/>
                </a:lnTo>
                <a:close/>
              </a:path>
            </a:pathLst>
          </a:custGeom>
          <a:blipFill>
            <a:blip r:embed="rId2"/>
            <a:stretch>
              <a:fillRect l="0" t="0" r="0" b="0"/>
            </a:stretch>
          </a:blipFill>
        </p:spPr>
      </p:sp>
      <p:sp>
        <p:nvSpPr>
          <p:cNvPr name="TextBox 3" id="3"/>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III. ĐỀ XUẤT CẢI TIẾN</a:t>
            </a:r>
          </a:p>
        </p:txBody>
      </p:sp>
      <p:sp>
        <p:nvSpPr>
          <p:cNvPr name="TextBox 4" id="4"/>
          <p:cNvSpPr txBox="true"/>
          <p:nvPr/>
        </p:nvSpPr>
        <p:spPr>
          <a:xfrm rot="0">
            <a:off x="1028700" y="1744789"/>
            <a:ext cx="15934551" cy="580390"/>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3.6. Vấn đề SRP và OCP trong lớp ApplicationProgramming Interface</a:t>
            </a:r>
          </a:p>
        </p:txBody>
      </p:sp>
    </p:spTree>
  </p:cSld>
  <p:clrMapOvr>
    <a:masterClrMapping/>
  </p:clrMapOvr>
</p:sld>
</file>

<file path=ppt/slides/slide3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III. ĐỀ XUẤT CẢI TIẾN</a:t>
            </a:r>
          </a:p>
        </p:txBody>
      </p:sp>
      <p:sp>
        <p:nvSpPr>
          <p:cNvPr name="TextBox 3" id="3"/>
          <p:cNvSpPr txBox="true"/>
          <p:nvPr/>
        </p:nvSpPr>
        <p:spPr>
          <a:xfrm rot="0">
            <a:off x="1028700" y="1744789"/>
            <a:ext cx="15934551" cy="580390"/>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3.7. Vấn đề LSP trong nhóm các lớp Media DAO</a:t>
            </a:r>
          </a:p>
        </p:txBody>
      </p:sp>
      <p:sp>
        <p:nvSpPr>
          <p:cNvPr name="TextBox 4" id="4"/>
          <p:cNvSpPr txBox="true"/>
          <p:nvPr/>
        </p:nvSpPr>
        <p:spPr>
          <a:xfrm rot="0">
            <a:off x="1028700" y="4906010"/>
            <a:ext cx="15934551" cy="478091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Giải pháp: </a:t>
            </a:r>
            <a:r>
              <a:rPr lang="en-US" sz="3399">
                <a:solidFill>
                  <a:srgbClr val="000000"/>
                </a:solidFill>
                <a:latin typeface="Montserrat"/>
              </a:rPr>
              <a:t>Tái cấu trúc kế thừa các lớp, trong đó thành lập lớp trừu tượng DAO làm cha của 4 lớp MediaDAO, BookDAO, CDDAO và DVDDAO. Bên cạnh đó, sử dụng Design pattern Template Method cho 3 phương thức là getAll(), getById() và updateFieldById().</a:t>
            </a:r>
          </a:p>
          <a:p>
            <a:pPr>
              <a:lnSpc>
                <a:spcPts val="4759"/>
              </a:lnSpc>
            </a:pPr>
          </a:p>
          <a:p>
            <a:pPr>
              <a:lnSpc>
                <a:spcPts val="4759"/>
              </a:lnSpc>
            </a:pPr>
          </a:p>
          <a:p>
            <a:pPr>
              <a:lnSpc>
                <a:spcPts val="4759"/>
              </a:lnSpc>
            </a:pPr>
          </a:p>
          <a:p>
            <a:pPr>
              <a:lnSpc>
                <a:spcPts val="4759"/>
              </a:lnSpc>
            </a:pPr>
          </a:p>
        </p:txBody>
      </p:sp>
      <p:sp>
        <p:nvSpPr>
          <p:cNvPr name="TextBox 5" id="5"/>
          <p:cNvSpPr txBox="true"/>
          <p:nvPr/>
        </p:nvSpPr>
        <p:spPr>
          <a:xfrm rot="0">
            <a:off x="1028700" y="2439479"/>
            <a:ext cx="15934551" cy="5380990"/>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Mô tả: </a:t>
            </a:r>
            <a:r>
              <a:rPr lang="en-US" sz="3399">
                <a:solidFill>
                  <a:srgbClr val="000000"/>
                </a:solidFill>
                <a:latin typeface="Montserrat"/>
              </a:rPr>
              <a:t>Trong khi phương thức getAllMedia của MediaDAO trả về tất cả các Media thì getAllMedia của các lớp con chỉ trả về danh sách Media của mỗi lớp con ấy. Điều này khiến phương thức hoạt động không đúng kết quả như lớp cha đã định.</a:t>
            </a:r>
          </a:p>
          <a:p>
            <a:pPr>
              <a:lnSpc>
                <a:spcPts val="4759"/>
              </a:lnSpc>
            </a:pPr>
          </a:p>
          <a:p>
            <a:pPr>
              <a:lnSpc>
                <a:spcPts val="4759"/>
              </a:lnSpc>
            </a:pPr>
          </a:p>
          <a:p>
            <a:pPr>
              <a:lnSpc>
                <a:spcPts val="4759"/>
              </a:lnSpc>
            </a:pPr>
          </a:p>
          <a:p>
            <a:pPr>
              <a:lnSpc>
                <a:spcPts val="4759"/>
              </a:lnSpc>
            </a:pPr>
          </a:p>
          <a:p>
            <a:pPr>
              <a:lnSpc>
                <a:spcPts val="4759"/>
              </a:lnSpc>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61223" y="2325179"/>
            <a:ext cx="11469505" cy="7455178"/>
          </a:xfrm>
          <a:custGeom>
            <a:avLst/>
            <a:gdLst/>
            <a:ahLst/>
            <a:cxnLst/>
            <a:rect r="r" b="b" t="t" l="l"/>
            <a:pathLst>
              <a:path h="7455178" w="11469505">
                <a:moveTo>
                  <a:pt x="0" y="0"/>
                </a:moveTo>
                <a:lnTo>
                  <a:pt x="11469505" y="0"/>
                </a:lnTo>
                <a:lnTo>
                  <a:pt x="11469505" y="7455178"/>
                </a:lnTo>
                <a:lnTo>
                  <a:pt x="0" y="7455178"/>
                </a:lnTo>
                <a:lnTo>
                  <a:pt x="0" y="0"/>
                </a:lnTo>
                <a:close/>
              </a:path>
            </a:pathLst>
          </a:custGeom>
          <a:blipFill>
            <a:blip r:embed="rId2"/>
            <a:stretch>
              <a:fillRect l="0" t="0" r="0" b="0"/>
            </a:stretch>
          </a:blipFill>
        </p:spPr>
      </p:sp>
      <p:sp>
        <p:nvSpPr>
          <p:cNvPr name="TextBox 3" id="3"/>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III. ĐỀ XUẤT CẢI TIẾN</a:t>
            </a:r>
          </a:p>
        </p:txBody>
      </p:sp>
      <p:sp>
        <p:nvSpPr>
          <p:cNvPr name="TextBox 4" id="4"/>
          <p:cNvSpPr txBox="true"/>
          <p:nvPr/>
        </p:nvSpPr>
        <p:spPr>
          <a:xfrm rot="0">
            <a:off x="1028700" y="1744789"/>
            <a:ext cx="15934551" cy="580390"/>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3.7. Vấn đề LSP trong nhóm các lớp Media DAO</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 TỔNG QUAN DỰ ÁN</a:t>
            </a:r>
          </a:p>
        </p:txBody>
      </p:sp>
      <p:sp>
        <p:nvSpPr>
          <p:cNvPr name="TextBox 3" id="3"/>
          <p:cNvSpPr txBox="true"/>
          <p:nvPr/>
        </p:nvSpPr>
        <p:spPr>
          <a:xfrm rot="0">
            <a:off x="1028700" y="1744789"/>
            <a:ext cx="16230600" cy="118046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Các chức năng chính</a:t>
            </a:r>
            <a:r>
              <a:rPr lang="en-US" sz="3399">
                <a:solidFill>
                  <a:srgbClr val="000000"/>
                </a:solidFill>
                <a:latin typeface="Montserrat"/>
              </a:rPr>
              <a:t> </a:t>
            </a:r>
          </a:p>
          <a:p>
            <a:pPr>
              <a:lnSpc>
                <a:spcPts val="4759"/>
              </a:lnSpc>
            </a:pPr>
          </a:p>
        </p:txBody>
      </p:sp>
      <p:sp>
        <p:nvSpPr>
          <p:cNvPr name="TextBox 4" id="4"/>
          <p:cNvSpPr txBox="true"/>
          <p:nvPr/>
        </p:nvSpPr>
        <p:spPr>
          <a:xfrm rot="0">
            <a:off x="1028700" y="2505710"/>
            <a:ext cx="16230600" cy="41808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Montserrat"/>
              </a:rPr>
              <a:t>Theo dõi và tham quan cửa hàng trực tuyến, tìm kiếm và lọc ra các loại mặt hàng truyền thông đa phương tiện có trong hệ thống.</a:t>
            </a:r>
          </a:p>
          <a:p>
            <a:pPr marL="734059" indent="-367030" lvl="1">
              <a:lnSpc>
                <a:spcPts val="4759"/>
              </a:lnSpc>
              <a:buFont typeface="Arial"/>
              <a:buChar char="•"/>
            </a:pPr>
            <a:r>
              <a:rPr lang="en-US" sz="3399">
                <a:solidFill>
                  <a:srgbClr val="000000"/>
                </a:solidFill>
                <a:latin typeface="Montserrat"/>
              </a:rPr>
              <a:t>Đăng ký tài khoản và đăng nhập vào hệ thống.</a:t>
            </a:r>
          </a:p>
          <a:p>
            <a:pPr marL="734059" indent="-367030" lvl="1">
              <a:lnSpc>
                <a:spcPts val="4759"/>
              </a:lnSpc>
              <a:buFont typeface="Arial"/>
              <a:buChar char="•"/>
            </a:pPr>
            <a:r>
              <a:rPr lang="en-US" sz="3399">
                <a:solidFill>
                  <a:srgbClr val="000000"/>
                </a:solidFill>
                <a:latin typeface="Montserrat"/>
              </a:rPr>
              <a:t> Quản lý giỏ hàng cá nhân: Bao gồm các hoạt động thêm, xóa sản phẩm vào giỏ hàng.</a:t>
            </a:r>
          </a:p>
          <a:p>
            <a:pPr marL="734059" indent="-367030" lvl="1">
              <a:lnSpc>
                <a:spcPts val="4759"/>
              </a:lnSpc>
              <a:buFont typeface="Arial"/>
              <a:buChar char="•"/>
            </a:pPr>
            <a:r>
              <a:rPr lang="en-US" sz="3399">
                <a:solidFill>
                  <a:srgbClr val="000000"/>
                </a:solidFill>
                <a:latin typeface="Montserrat"/>
              </a:rPr>
              <a:t> Thanh toán đơn hàng.</a:t>
            </a:r>
          </a:p>
          <a:p>
            <a:pPr>
              <a:lnSpc>
                <a:spcPts val="4759"/>
              </a:lnSpc>
            </a:pPr>
          </a:p>
        </p:txBody>
      </p:sp>
    </p:spTree>
  </p:cSld>
  <p:clrMapOvr>
    <a:masterClrMapping/>
  </p:clrMapOvr>
</p:sld>
</file>

<file path=ppt/slides/slide4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III. ĐỀ XUẤT CẢI TIẾN</a:t>
            </a:r>
          </a:p>
        </p:txBody>
      </p:sp>
      <p:sp>
        <p:nvSpPr>
          <p:cNvPr name="TextBox 3" id="3"/>
          <p:cNvSpPr txBox="true"/>
          <p:nvPr/>
        </p:nvSpPr>
        <p:spPr>
          <a:xfrm rot="0">
            <a:off x="1028700" y="1744789"/>
            <a:ext cx="15934551" cy="580390"/>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3.8. Sử dụng factory method sau khi tái cấu trúc các lớp Media DAO</a:t>
            </a:r>
          </a:p>
        </p:txBody>
      </p:sp>
      <p:sp>
        <p:nvSpPr>
          <p:cNvPr name="TextBox 4" id="4"/>
          <p:cNvSpPr txBox="true"/>
          <p:nvPr/>
        </p:nvSpPr>
        <p:spPr>
          <a:xfrm rot="0">
            <a:off x="1028700" y="4906010"/>
            <a:ext cx="15934551" cy="4180840"/>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Giải pháp: </a:t>
            </a:r>
            <a:r>
              <a:rPr lang="en-US" sz="3399">
                <a:solidFill>
                  <a:srgbClr val="000000"/>
                </a:solidFill>
                <a:latin typeface="Montserrat"/>
              </a:rPr>
              <a:t>Sử dụng Factory Method để khi sử dụng chỉ cần gọi phương thức readAllData(res) mà không quan tâm tới việc từng danh sách cho mỗi loại (Media, Book, CD, DVD) được tạo như nào.</a:t>
            </a:r>
          </a:p>
          <a:p>
            <a:pPr>
              <a:lnSpc>
                <a:spcPts val="4759"/>
              </a:lnSpc>
            </a:pPr>
          </a:p>
          <a:p>
            <a:pPr>
              <a:lnSpc>
                <a:spcPts val="4759"/>
              </a:lnSpc>
            </a:pPr>
          </a:p>
          <a:p>
            <a:pPr>
              <a:lnSpc>
                <a:spcPts val="4759"/>
              </a:lnSpc>
            </a:pPr>
          </a:p>
          <a:p>
            <a:pPr>
              <a:lnSpc>
                <a:spcPts val="4759"/>
              </a:lnSpc>
            </a:pPr>
          </a:p>
        </p:txBody>
      </p:sp>
      <p:sp>
        <p:nvSpPr>
          <p:cNvPr name="TextBox 5" id="5"/>
          <p:cNvSpPr txBox="true"/>
          <p:nvPr/>
        </p:nvSpPr>
        <p:spPr>
          <a:xfrm rot="0">
            <a:off x="1028700" y="2439479"/>
            <a:ext cx="15934551" cy="598106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Mô tả: </a:t>
            </a:r>
            <a:r>
              <a:rPr lang="en-US" sz="3399">
                <a:solidFill>
                  <a:srgbClr val="000000"/>
                </a:solidFill>
                <a:latin typeface="Montserrat"/>
              </a:rPr>
              <a:t>Sau khi tái cấu trúc lại, các lớp DAO sẽ có chung method getAll() sẽ thực hiện setUpQuery để truy cập database và sau đó gọi readAllData(res) trả ra danh sách mọi đối tượng thuộc loại Media tương ứng</a:t>
            </a:r>
          </a:p>
          <a:p>
            <a:pPr>
              <a:lnSpc>
                <a:spcPts val="4759"/>
              </a:lnSpc>
            </a:pPr>
          </a:p>
          <a:p>
            <a:pPr>
              <a:lnSpc>
                <a:spcPts val="4759"/>
              </a:lnSpc>
            </a:pPr>
          </a:p>
          <a:p>
            <a:pPr>
              <a:lnSpc>
                <a:spcPts val="4759"/>
              </a:lnSpc>
            </a:pPr>
            <a:r>
              <a:rPr lang="en-US" sz="3399">
                <a:solidFill>
                  <a:srgbClr val="000000"/>
                </a:solidFill>
                <a:latin typeface="Montserrat Bold"/>
              </a:rPr>
              <a:t>.</a:t>
            </a:r>
          </a:p>
          <a:p>
            <a:pPr>
              <a:lnSpc>
                <a:spcPts val="4759"/>
              </a:lnSpc>
            </a:pPr>
          </a:p>
          <a:p>
            <a:pPr>
              <a:lnSpc>
                <a:spcPts val="4759"/>
              </a:lnSpc>
            </a:pPr>
          </a:p>
          <a:p>
            <a:pPr>
              <a:lnSpc>
                <a:spcPts val="4759"/>
              </a:lnSpc>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63730" y="2325179"/>
            <a:ext cx="14560540" cy="7377340"/>
          </a:xfrm>
          <a:custGeom>
            <a:avLst/>
            <a:gdLst/>
            <a:ahLst/>
            <a:cxnLst/>
            <a:rect r="r" b="b" t="t" l="l"/>
            <a:pathLst>
              <a:path h="7377340" w="14560540">
                <a:moveTo>
                  <a:pt x="0" y="0"/>
                </a:moveTo>
                <a:lnTo>
                  <a:pt x="14560540" y="0"/>
                </a:lnTo>
                <a:lnTo>
                  <a:pt x="14560540" y="7377341"/>
                </a:lnTo>
                <a:lnTo>
                  <a:pt x="0" y="7377341"/>
                </a:lnTo>
                <a:lnTo>
                  <a:pt x="0" y="0"/>
                </a:lnTo>
                <a:close/>
              </a:path>
            </a:pathLst>
          </a:custGeom>
          <a:blipFill>
            <a:blip r:embed="rId2"/>
            <a:stretch>
              <a:fillRect l="0" t="0" r="0" b="0"/>
            </a:stretch>
          </a:blipFill>
        </p:spPr>
      </p:sp>
      <p:sp>
        <p:nvSpPr>
          <p:cNvPr name="TextBox 3" id="3"/>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III. ĐỀ XUẤT CẢI TIẾN</a:t>
            </a:r>
          </a:p>
        </p:txBody>
      </p:sp>
      <p:sp>
        <p:nvSpPr>
          <p:cNvPr name="TextBox 4" id="4"/>
          <p:cNvSpPr txBox="true"/>
          <p:nvPr/>
        </p:nvSpPr>
        <p:spPr>
          <a:xfrm rot="0">
            <a:off x="1028700" y="1744789"/>
            <a:ext cx="15934551" cy="580390"/>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3.8. Sử dụng factory method sau khi tái cấu trúc các lớp Media DAO</a:t>
            </a:r>
          </a:p>
        </p:txBody>
      </p:sp>
    </p:spTree>
  </p:cSld>
  <p:clrMapOvr>
    <a:masterClrMapping/>
  </p:clrMapOvr>
</p:sld>
</file>

<file path=ppt/slides/slide4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III. ĐỀ XUẤT CẢI TIẾN</a:t>
            </a:r>
          </a:p>
        </p:txBody>
      </p:sp>
      <p:sp>
        <p:nvSpPr>
          <p:cNvPr name="TextBox 3" id="3"/>
          <p:cNvSpPr txBox="true"/>
          <p:nvPr/>
        </p:nvSpPr>
        <p:spPr>
          <a:xfrm rot="0">
            <a:off x="1028700" y="1744789"/>
            <a:ext cx="15934551" cy="118046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3.9. Vấn đề DIP, OCP đối với các lớp ở mức cao phụ thuộc vào lớp cụ thể CreditCard</a:t>
            </a:r>
          </a:p>
        </p:txBody>
      </p:sp>
      <p:sp>
        <p:nvSpPr>
          <p:cNvPr name="TextBox 4" id="4"/>
          <p:cNvSpPr txBox="true"/>
          <p:nvPr/>
        </p:nvSpPr>
        <p:spPr>
          <a:xfrm rot="0">
            <a:off x="1028700" y="6287135"/>
            <a:ext cx="15934551" cy="358076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Giải pháp: </a:t>
            </a:r>
            <a:r>
              <a:rPr lang="en-US" sz="3399">
                <a:solidFill>
                  <a:srgbClr val="000000"/>
                </a:solidFill>
                <a:latin typeface="Montserrat"/>
              </a:rPr>
              <a:t>Tái cấu trúc lại cây thanh toán và màn hình sử dụng của từng loại, sử dụng factory method.</a:t>
            </a:r>
          </a:p>
          <a:p>
            <a:pPr>
              <a:lnSpc>
                <a:spcPts val="4759"/>
              </a:lnSpc>
            </a:pPr>
          </a:p>
          <a:p>
            <a:pPr>
              <a:lnSpc>
                <a:spcPts val="4759"/>
              </a:lnSpc>
            </a:pPr>
          </a:p>
          <a:p>
            <a:pPr>
              <a:lnSpc>
                <a:spcPts val="4759"/>
              </a:lnSpc>
            </a:pPr>
          </a:p>
          <a:p>
            <a:pPr>
              <a:lnSpc>
                <a:spcPts val="4759"/>
              </a:lnSpc>
            </a:pPr>
          </a:p>
        </p:txBody>
      </p:sp>
      <p:sp>
        <p:nvSpPr>
          <p:cNvPr name="TextBox 5" id="5"/>
          <p:cNvSpPr txBox="true"/>
          <p:nvPr/>
        </p:nvSpPr>
        <p:spPr>
          <a:xfrm rot="0">
            <a:off x="1028700" y="3039554"/>
            <a:ext cx="15934551" cy="358076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Mô tả: </a:t>
            </a:r>
            <a:r>
              <a:rPr lang="en-US" sz="3399">
                <a:solidFill>
                  <a:srgbClr val="000000"/>
                </a:solidFill>
                <a:latin typeface="Montserrat"/>
              </a:rPr>
              <a:t>Các lớp PaymentController, PaymentTransaction, InterbankPayloadConverter, InterbankInterface (mức cao hơn) lại phụ thuộc vào lớp CreditCard (lớp cụ thể hơn). Trong tương lai khi mở rộng cơ chế thanh toán với nhiều loại thẻ và có thể có thêm ví thanh toán, sẽ phải modify lại rất nhiều ở các lớp đó.</a:t>
            </a:r>
          </a:p>
          <a:p>
            <a:pPr>
              <a:lnSpc>
                <a:spcPts val="4759"/>
              </a:lnSpc>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553107" y="2925254"/>
            <a:ext cx="8885736" cy="6565572"/>
          </a:xfrm>
          <a:custGeom>
            <a:avLst/>
            <a:gdLst/>
            <a:ahLst/>
            <a:cxnLst/>
            <a:rect r="r" b="b" t="t" l="l"/>
            <a:pathLst>
              <a:path h="6565572" w="8885736">
                <a:moveTo>
                  <a:pt x="0" y="0"/>
                </a:moveTo>
                <a:lnTo>
                  <a:pt x="8885737" y="0"/>
                </a:lnTo>
                <a:lnTo>
                  <a:pt x="8885737" y="6565572"/>
                </a:lnTo>
                <a:lnTo>
                  <a:pt x="0" y="6565572"/>
                </a:lnTo>
                <a:lnTo>
                  <a:pt x="0" y="0"/>
                </a:lnTo>
                <a:close/>
              </a:path>
            </a:pathLst>
          </a:custGeom>
          <a:blipFill>
            <a:blip r:embed="rId2"/>
            <a:stretch>
              <a:fillRect l="0" t="0" r="0" b="0"/>
            </a:stretch>
          </a:blipFill>
        </p:spPr>
      </p:sp>
      <p:sp>
        <p:nvSpPr>
          <p:cNvPr name="TextBox 3" id="3"/>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III. ĐỀ XUẤT CẢI TIẾN</a:t>
            </a:r>
          </a:p>
        </p:txBody>
      </p:sp>
      <p:sp>
        <p:nvSpPr>
          <p:cNvPr name="TextBox 4" id="4"/>
          <p:cNvSpPr txBox="true"/>
          <p:nvPr/>
        </p:nvSpPr>
        <p:spPr>
          <a:xfrm rot="0">
            <a:off x="1028700" y="1744789"/>
            <a:ext cx="15934551" cy="1180465"/>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3.9. Vấn đề DIP, OCP đối với các lớp ở mức cao phụ thuộc vào lớp cụ thể CreditCard</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9811" y="1839109"/>
            <a:ext cx="13708378" cy="7710963"/>
          </a:xfrm>
          <a:custGeom>
            <a:avLst/>
            <a:gdLst/>
            <a:ahLst/>
            <a:cxnLst/>
            <a:rect r="r" b="b" t="t" l="l"/>
            <a:pathLst>
              <a:path h="7710963" w="13708378">
                <a:moveTo>
                  <a:pt x="0" y="0"/>
                </a:moveTo>
                <a:lnTo>
                  <a:pt x="13708378" y="0"/>
                </a:lnTo>
                <a:lnTo>
                  <a:pt x="13708378" y="7710963"/>
                </a:lnTo>
                <a:lnTo>
                  <a:pt x="0" y="7710963"/>
                </a:lnTo>
                <a:lnTo>
                  <a:pt x="0" y="0"/>
                </a:lnTo>
                <a:close/>
              </a:path>
            </a:pathLst>
          </a:custGeom>
          <a:blipFill>
            <a:blip r:embed="rId2"/>
            <a:stretch>
              <a:fillRect l="0" t="0" r="0" b="0"/>
            </a:stretch>
          </a:blipFill>
        </p:spPr>
      </p:sp>
      <p:sp>
        <p:nvSpPr>
          <p:cNvPr name="TextBox 3" id="3"/>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IV. TỔNG KẾT</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111022" y="8555429"/>
            <a:ext cx="4065956" cy="563881"/>
          </a:xfrm>
          <a:prstGeom prst="rect">
            <a:avLst/>
          </a:prstGeom>
        </p:spPr>
        <p:txBody>
          <a:bodyPr anchor="t" rtlCol="false" tIns="0" lIns="0" bIns="0" rIns="0">
            <a:spAutoFit/>
          </a:bodyPr>
          <a:lstStyle/>
          <a:p>
            <a:pPr algn="ctr">
              <a:lnSpc>
                <a:spcPts val="4799"/>
              </a:lnSpc>
            </a:pPr>
            <a:r>
              <a:rPr lang="en-US" sz="3199" spc="159">
                <a:solidFill>
                  <a:srgbClr val="000000"/>
                </a:solidFill>
                <a:latin typeface="Montserrat"/>
              </a:rPr>
              <a:t>Group 10</a:t>
            </a:r>
          </a:p>
        </p:txBody>
      </p:sp>
      <p:sp>
        <p:nvSpPr>
          <p:cNvPr name="TextBox 3" id="3"/>
          <p:cNvSpPr txBox="true"/>
          <p:nvPr/>
        </p:nvSpPr>
        <p:spPr>
          <a:xfrm rot="0">
            <a:off x="3768420" y="4625311"/>
            <a:ext cx="10751159" cy="771525"/>
          </a:xfrm>
          <a:prstGeom prst="rect">
            <a:avLst/>
          </a:prstGeom>
        </p:spPr>
        <p:txBody>
          <a:bodyPr anchor="t" rtlCol="false" tIns="0" lIns="0" bIns="0" rIns="0">
            <a:spAutoFit/>
          </a:bodyPr>
          <a:lstStyle/>
          <a:p>
            <a:pPr algn="ctr">
              <a:lnSpc>
                <a:spcPts val="5700"/>
              </a:lnSpc>
            </a:pPr>
            <a:r>
              <a:rPr lang="en-US" sz="6000">
                <a:solidFill>
                  <a:srgbClr val="000000"/>
                </a:solidFill>
                <a:latin typeface="Montserrat Ultra-Bold"/>
              </a:rPr>
              <a:t>CẢM ƠN ĐÃ LẮNG NGHE</a:t>
            </a:r>
          </a:p>
        </p:txBody>
      </p:sp>
      <p:sp>
        <p:nvSpPr>
          <p:cNvPr name="TextBox 4" id="4"/>
          <p:cNvSpPr txBox="true"/>
          <p:nvPr/>
        </p:nvSpPr>
        <p:spPr>
          <a:xfrm rot="0">
            <a:off x="7433619" y="1091436"/>
            <a:ext cx="3966296" cy="870582"/>
          </a:xfrm>
          <a:prstGeom prst="rect">
            <a:avLst/>
          </a:prstGeom>
        </p:spPr>
        <p:txBody>
          <a:bodyPr anchor="t" rtlCol="false" tIns="0" lIns="0" bIns="0" rIns="0">
            <a:spAutoFit/>
          </a:bodyPr>
          <a:lstStyle/>
          <a:p>
            <a:pPr>
              <a:lnSpc>
                <a:spcPts val="2309"/>
              </a:lnSpc>
            </a:pPr>
            <a:r>
              <a:rPr lang="en-US" sz="2199">
                <a:solidFill>
                  <a:srgbClr val="000000"/>
                </a:solidFill>
                <a:latin typeface="Montserrat Classic"/>
              </a:rPr>
              <a:t>Hanoi University of Science and Technology</a:t>
            </a:r>
          </a:p>
          <a:p>
            <a:pPr>
              <a:lnSpc>
                <a:spcPts val="2309"/>
              </a:lnSpc>
            </a:pPr>
          </a:p>
        </p:txBody>
      </p:sp>
      <p:sp>
        <p:nvSpPr>
          <p:cNvPr name="Freeform 5" id="5"/>
          <p:cNvSpPr/>
          <p:nvPr/>
        </p:nvSpPr>
        <p:spPr>
          <a:xfrm flipH="false" flipV="false" rot="0">
            <a:off x="6811317" y="1028700"/>
            <a:ext cx="437013" cy="644815"/>
          </a:xfrm>
          <a:custGeom>
            <a:avLst/>
            <a:gdLst/>
            <a:ahLst/>
            <a:cxnLst/>
            <a:rect r="r" b="b" t="t" l="l"/>
            <a:pathLst>
              <a:path h="644815" w="437013">
                <a:moveTo>
                  <a:pt x="0" y="0"/>
                </a:moveTo>
                <a:lnTo>
                  <a:pt x="437013" y="0"/>
                </a:lnTo>
                <a:lnTo>
                  <a:pt x="437013" y="644815"/>
                </a:lnTo>
                <a:lnTo>
                  <a:pt x="0" y="644815"/>
                </a:lnTo>
                <a:lnTo>
                  <a:pt x="0" y="0"/>
                </a:lnTo>
                <a:close/>
              </a:path>
            </a:pathLst>
          </a:custGeom>
          <a:blipFill>
            <a:blip r:embed="rId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 TỔNG QUAN DỰ ÁN</a:t>
            </a:r>
          </a:p>
        </p:txBody>
      </p:sp>
      <p:sp>
        <p:nvSpPr>
          <p:cNvPr name="TextBox 3" id="3"/>
          <p:cNvSpPr txBox="true"/>
          <p:nvPr/>
        </p:nvSpPr>
        <p:spPr>
          <a:xfrm rot="0">
            <a:off x="1028700" y="1744789"/>
            <a:ext cx="16230600" cy="580390"/>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Cấu trúc thư mục mã nguồn</a:t>
            </a:r>
          </a:p>
        </p:txBody>
      </p:sp>
      <p:sp>
        <p:nvSpPr>
          <p:cNvPr name="TextBox 4" id="4"/>
          <p:cNvSpPr txBox="true"/>
          <p:nvPr/>
        </p:nvSpPr>
        <p:spPr>
          <a:xfrm rot="0">
            <a:off x="1028700" y="2505710"/>
            <a:ext cx="16230600" cy="65811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Montserrat Bold Italics"/>
              </a:rPr>
              <a:t>Package common</a:t>
            </a:r>
            <a:r>
              <a:rPr lang="en-US" sz="3399">
                <a:solidFill>
                  <a:srgbClr val="000000"/>
                </a:solidFill>
                <a:latin typeface="Montserrat"/>
              </a:rPr>
              <a:t>: chứa các file mã nguồn với mục đích sử dụng cho việc dùng chung ở nhiều nơi như các ngoại lệ (exception) và các interface chức năng (như Observer, Observable, …)</a:t>
            </a:r>
          </a:p>
          <a:p>
            <a:pPr marL="734059" indent="-367030" lvl="1">
              <a:lnSpc>
                <a:spcPts val="4759"/>
              </a:lnSpc>
              <a:buFont typeface="Arial"/>
              <a:buChar char="•"/>
            </a:pPr>
            <a:r>
              <a:rPr lang="en-US" sz="3399">
                <a:solidFill>
                  <a:srgbClr val="000000"/>
                </a:solidFill>
                <a:latin typeface="Montserrat"/>
              </a:rPr>
              <a:t> </a:t>
            </a:r>
            <a:r>
              <a:rPr lang="en-US" sz="3399">
                <a:solidFill>
                  <a:srgbClr val="000000"/>
                </a:solidFill>
                <a:latin typeface="Montserrat Bold Italics"/>
              </a:rPr>
              <a:t>Package controller</a:t>
            </a:r>
            <a:r>
              <a:rPr lang="en-US" sz="3399">
                <a:solidFill>
                  <a:srgbClr val="000000"/>
                </a:solidFill>
                <a:latin typeface="Montserrat"/>
              </a:rPr>
              <a:t>: chứa các file mã nguồn của các controller được sử dụng trong hệ thống</a:t>
            </a:r>
          </a:p>
          <a:p>
            <a:pPr marL="734059" indent="-367030" lvl="1">
              <a:lnSpc>
                <a:spcPts val="4759"/>
              </a:lnSpc>
              <a:buFont typeface="Arial"/>
              <a:buChar char="•"/>
            </a:pPr>
            <a:r>
              <a:rPr lang="en-US" sz="3399">
                <a:solidFill>
                  <a:srgbClr val="000000"/>
                </a:solidFill>
                <a:latin typeface="Montserrat"/>
              </a:rPr>
              <a:t>  </a:t>
            </a:r>
            <a:r>
              <a:rPr lang="en-US" sz="3399">
                <a:solidFill>
                  <a:srgbClr val="000000"/>
                </a:solidFill>
                <a:latin typeface="Montserrat Bold Italics"/>
              </a:rPr>
              <a:t>Package dao</a:t>
            </a:r>
            <a:r>
              <a:rPr lang="en-US" sz="3399">
                <a:solidFill>
                  <a:srgbClr val="000000"/>
                </a:solidFill>
                <a:latin typeface="Montserrat"/>
              </a:rPr>
              <a:t>: chứa các file thực hiện nhiệm vụ truy xuất tới dữ liệu local sử dụng thư viện SQLite.</a:t>
            </a:r>
          </a:p>
          <a:p>
            <a:pPr marL="734059" indent="-367030" lvl="1">
              <a:lnSpc>
                <a:spcPts val="4759"/>
              </a:lnSpc>
              <a:buFont typeface="Arial"/>
              <a:buChar char="•"/>
            </a:pPr>
            <a:r>
              <a:rPr lang="en-US" sz="3399">
                <a:solidFill>
                  <a:srgbClr val="000000"/>
                </a:solidFill>
                <a:latin typeface="Montserrat"/>
              </a:rPr>
              <a:t> </a:t>
            </a:r>
            <a:r>
              <a:rPr lang="en-US" sz="3399">
                <a:solidFill>
                  <a:srgbClr val="000000"/>
                </a:solidFill>
                <a:latin typeface="Montserrat Bold Italics"/>
              </a:rPr>
              <a:t>Package entity</a:t>
            </a:r>
            <a:r>
              <a:rPr lang="en-US" sz="3399">
                <a:solidFill>
                  <a:srgbClr val="000000"/>
                </a:solidFill>
                <a:latin typeface="Montserrat"/>
              </a:rPr>
              <a:t>: chứa các file định nghĩa ra các model sử dụng bên trong hệ thống</a:t>
            </a:r>
          </a:p>
          <a:p>
            <a:pPr>
              <a:lnSpc>
                <a:spcPts val="4759"/>
              </a:lnSpc>
            </a:pPr>
          </a:p>
          <a:p>
            <a:pPr>
              <a:lnSpc>
                <a:spcPts val="4759"/>
              </a:lnSpc>
            </a:pP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 TỔNG QUAN DỰ ÁN</a:t>
            </a:r>
          </a:p>
        </p:txBody>
      </p:sp>
      <p:sp>
        <p:nvSpPr>
          <p:cNvPr name="TextBox 3" id="3"/>
          <p:cNvSpPr txBox="true"/>
          <p:nvPr/>
        </p:nvSpPr>
        <p:spPr>
          <a:xfrm rot="0">
            <a:off x="1028700" y="1744789"/>
            <a:ext cx="16230600" cy="580390"/>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Cấu trúc thư mục mã nguồn</a:t>
            </a:r>
          </a:p>
        </p:txBody>
      </p:sp>
      <p:sp>
        <p:nvSpPr>
          <p:cNvPr name="TextBox 4" id="4"/>
          <p:cNvSpPr txBox="true"/>
          <p:nvPr/>
        </p:nvSpPr>
        <p:spPr>
          <a:xfrm rot="0">
            <a:off x="1028700" y="2505710"/>
            <a:ext cx="16230600" cy="41808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Montserrat Bold Italics"/>
              </a:rPr>
              <a:t>Package subsystem</a:t>
            </a:r>
            <a:r>
              <a:rPr lang="en-US" sz="3399">
                <a:solidFill>
                  <a:srgbClr val="000000"/>
                </a:solidFill>
                <a:latin typeface="Montserrat"/>
              </a:rPr>
              <a:t>: một hệ thống con chứa giao diện interbank hỗ trợ giao dịch liên kết ngân hàng thông qua các API</a:t>
            </a:r>
          </a:p>
          <a:p>
            <a:pPr marL="734059" indent="-367030" lvl="1">
              <a:lnSpc>
                <a:spcPts val="4759"/>
              </a:lnSpc>
              <a:buFont typeface="Arial"/>
              <a:buChar char="•"/>
            </a:pPr>
            <a:r>
              <a:rPr lang="en-US" sz="3399">
                <a:solidFill>
                  <a:srgbClr val="000000"/>
                </a:solidFill>
                <a:latin typeface="Montserrat"/>
              </a:rPr>
              <a:t> Package utils: chứa các file công cụ chức năng được sử dụng nhiều nơi khác nhau</a:t>
            </a:r>
          </a:p>
          <a:p>
            <a:pPr marL="734059" indent="-367030" lvl="1">
              <a:lnSpc>
                <a:spcPts val="4759"/>
              </a:lnSpc>
              <a:buFont typeface="Arial"/>
              <a:buChar char="•"/>
            </a:pPr>
            <a:r>
              <a:rPr lang="en-US" sz="3399">
                <a:solidFill>
                  <a:srgbClr val="000000"/>
                </a:solidFill>
                <a:latin typeface="Montserrat"/>
              </a:rPr>
              <a:t> </a:t>
            </a:r>
            <a:r>
              <a:rPr lang="en-US" sz="3399">
                <a:solidFill>
                  <a:srgbClr val="000000"/>
                </a:solidFill>
                <a:latin typeface="Montserrat Bold Italics"/>
              </a:rPr>
              <a:t>Package views</a:t>
            </a:r>
            <a:r>
              <a:rPr lang="en-US" sz="3399">
                <a:solidFill>
                  <a:srgbClr val="000000"/>
                </a:solidFill>
                <a:latin typeface="Montserrat"/>
              </a:rPr>
              <a:t>: là nơi định nghĩa ra các trang, giao diện người dùng và các màn hình của hệ thống</a:t>
            </a:r>
          </a:p>
          <a:p>
            <a:pPr>
              <a:lnSpc>
                <a:spcPts val="4759"/>
              </a:lnSpc>
            </a:pP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 TỔNG QUAN DỰ ÁN</a:t>
            </a:r>
          </a:p>
        </p:txBody>
      </p:sp>
      <p:sp>
        <p:nvSpPr>
          <p:cNvPr name="TextBox 3" id="3"/>
          <p:cNvSpPr txBox="true"/>
          <p:nvPr/>
        </p:nvSpPr>
        <p:spPr>
          <a:xfrm rot="0">
            <a:off x="1028700" y="1744789"/>
            <a:ext cx="16230600" cy="580390"/>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Các yêu cầu cân nhắc thêm cùng quá trình tái cấu trúc</a:t>
            </a:r>
          </a:p>
        </p:txBody>
      </p:sp>
      <p:sp>
        <p:nvSpPr>
          <p:cNvPr name="TextBox 4" id="4"/>
          <p:cNvSpPr txBox="true"/>
          <p:nvPr/>
        </p:nvSpPr>
        <p:spPr>
          <a:xfrm rot="0">
            <a:off x="1028700" y="2505710"/>
            <a:ext cx="16230600" cy="478091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Montserrat"/>
              </a:rPr>
              <a:t>Thêm một mặt hàng mới: Audio Book (Sách nói)</a:t>
            </a:r>
          </a:p>
          <a:p>
            <a:pPr marL="734059" indent="-367030" lvl="1">
              <a:lnSpc>
                <a:spcPts val="4759"/>
              </a:lnSpc>
              <a:buFont typeface="Arial"/>
              <a:buChar char="•"/>
            </a:pPr>
            <a:r>
              <a:rPr lang="en-US" sz="3399">
                <a:solidFill>
                  <a:srgbClr val="000000"/>
                </a:solidFill>
                <a:latin typeface="Montserrat"/>
              </a:rPr>
              <a:t> Thêm màn hình xem chi tiết sản phẩm</a:t>
            </a:r>
          </a:p>
          <a:p>
            <a:pPr marL="734059" indent="-367030" lvl="1">
              <a:lnSpc>
                <a:spcPts val="4759"/>
              </a:lnSpc>
              <a:buFont typeface="Arial"/>
              <a:buChar char="•"/>
            </a:pPr>
            <a:r>
              <a:rPr lang="en-US" sz="3399">
                <a:solidFill>
                  <a:srgbClr val="000000"/>
                </a:solidFill>
                <a:latin typeface="Montserrat"/>
              </a:rPr>
              <a:t> Thay đổi yêu cầu khi load giao diện</a:t>
            </a:r>
          </a:p>
          <a:p>
            <a:pPr marL="734059" indent="-367030" lvl="1">
              <a:lnSpc>
                <a:spcPts val="4759"/>
              </a:lnSpc>
              <a:buFont typeface="Arial"/>
              <a:buChar char="•"/>
            </a:pPr>
            <a:r>
              <a:rPr lang="en-US" sz="3399">
                <a:solidFill>
                  <a:srgbClr val="000000"/>
                </a:solidFill>
                <a:latin typeface="Montserrat"/>
              </a:rPr>
              <a:t> Thêm cách tính khoảng cách, sử dụng thư viện mới</a:t>
            </a:r>
          </a:p>
          <a:p>
            <a:pPr marL="734059" indent="-367030" lvl="1">
              <a:lnSpc>
                <a:spcPts val="4759"/>
              </a:lnSpc>
              <a:buFont typeface="Arial"/>
              <a:buChar char="•"/>
            </a:pPr>
            <a:r>
              <a:rPr lang="en-US" sz="3399">
                <a:solidFill>
                  <a:srgbClr val="000000"/>
                </a:solidFill>
                <a:latin typeface="Montserrat"/>
              </a:rPr>
              <a:t> Thêm phương thức thanh toán mới: Thẻ nội địa (Domestic Card)</a:t>
            </a:r>
          </a:p>
          <a:p>
            <a:pPr marL="734059" indent="-367030" lvl="1">
              <a:lnSpc>
                <a:spcPts val="4759"/>
              </a:lnSpc>
              <a:buFont typeface="Arial"/>
              <a:buChar char="•"/>
            </a:pPr>
            <a:r>
              <a:rPr lang="en-US" sz="3399">
                <a:solidFill>
                  <a:srgbClr val="000000"/>
                </a:solidFill>
                <a:latin typeface="Montserrat"/>
              </a:rPr>
              <a:t> Thay đổi công thức tính phí vận chuyển</a:t>
            </a:r>
          </a:p>
          <a:p>
            <a:pPr marL="734059" indent="-367030" lvl="1">
              <a:lnSpc>
                <a:spcPts val="4759"/>
              </a:lnSpc>
              <a:buFont typeface="Arial"/>
              <a:buChar char="•"/>
            </a:pPr>
            <a:r>
              <a:rPr lang="en-US" sz="3399">
                <a:solidFill>
                  <a:srgbClr val="000000"/>
                </a:solidFill>
                <a:latin typeface="Montserrat"/>
              </a:rPr>
              <a:t> Cập nhật lại chức năng hủy đơn hàng</a:t>
            </a:r>
          </a:p>
          <a:p>
            <a:pPr>
              <a:lnSpc>
                <a:spcPts val="4759"/>
              </a:lnSpc>
            </a:pP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 TỔNG QUAN DỰ ÁN</a:t>
            </a:r>
          </a:p>
        </p:txBody>
      </p:sp>
      <p:sp>
        <p:nvSpPr>
          <p:cNvPr name="TextBox 3" id="3"/>
          <p:cNvSpPr txBox="true"/>
          <p:nvPr/>
        </p:nvSpPr>
        <p:spPr>
          <a:xfrm rot="0">
            <a:off x="1028700" y="1744789"/>
            <a:ext cx="16230600" cy="580390"/>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Hoạt động cần thực hiện</a:t>
            </a:r>
          </a:p>
        </p:txBody>
      </p:sp>
      <p:sp>
        <p:nvSpPr>
          <p:cNvPr name="TextBox 4" id="4"/>
          <p:cNvSpPr txBox="true"/>
          <p:nvPr/>
        </p:nvSpPr>
        <p:spPr>
          <a:xfrm rot="0">
            <a:off x="1028700" y="2505710"/>
            <a:ext cx="16230600" cy="41808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Montserrat"/>
              </a:rPr>
              <a:t>Review codebase. Xem xét và đánh giá lại mã nguồn</a:t>
            </a:r>
          </a:p>
          <a:p>
            <a:pPr marL="734059" indent="-367030" lvl="1">
              <a:lnSpc>
                <a:spcPts val="4759"/>
              </a:lnSpc>
              <a:buFont typeface="Arial"/>
              <a:buChar char="•"/>
            </a:pPr>
            <a:r>
              <a:rPr lang="en-US" sz="3399">
                <a:solidFill>
                  <a:srgbClr val="000000"/>
                </a:solidFill>
                <a:latin typeface="Montserrat"/>
              </a:rPr>
              <a:t>Refactor codebase. Tái cấu trúc lại mã nguồn</a:t>
            </a:r>
          </a:p>
          <a:p>
            <a:pPr marL="734059" indent="-367030" lvl="1">
              <a:lnSpc>
                <a:spcPts val="4759"/>
              </a:lnSpc>
              <a:buFont typeface="Arial"/>
              <a:buChar char="•"/>
            </a:pPr>
            <a:r>
              <a:rPr lang="en-US" sz="3399">
                <a:solidFill>
                  <a:srgbClr val="000000"/>
                </a:solidFill>
                <a:latin typeface="Montserrat"/>
              </a:rPr>
              <a:t>Optimization. Chọn mô hình và phương pháp tái cấu trúc cho lợi ích tối ưu</a:t>
            </a:r>
          </a:p>
          <a:p>
            <a:pPr marL="734059" indent="-367030" lvl="1">
              <a:lnSpc>
                <a:spcPts val="4759"/>
              </a:lnSpc>
              <a:buFont typeface="Arial"/>
              <a:buChar char="•"/>
            </a:pPr>
            <a:r>
              <a:rPr lang="en-US" sz="3399">
                <a:solidFill>
                  <a:srgbClr val="000000"/>
                </a:solidFill>
                <a:latin typeface="Montserrat"/>
              </a:rPr>
              <a:t>Testing. Kiểm thử lại các tính năng của dự án sau khi tái cấu trúc</a:t>
            </a:r>
          </a:p>
          <a:p>
            <a:pPr marL="734059" indent="-367030" lvl="1">
              <a:lnSpc>
                <a:spcPts val="4759"/>
              </a:lnSpc>
              <a:buFont typeface="Arial"/>
              <a:buChar char="•"/>
            </a:pPr>
            <a:r>
              <a:rPr lang="en-US" sz="3399">
                <a:solidFill>
                  <a:srgbClr val="000000"/>
                </a:solidFill>
                <a:latin typeface="Montserrat"/>
              </a:rPr>
              <a:t> Scalability. Mở rộng dự án</a:t>
            </a:r>
          </a:p>
          <a:p>
            <a:pPr>
              <a:lnSpc>
                <a:spcPts val="475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56919" y="4533900"/>
            <a:ext cx="9374161" cy="4928994"/>
          </a:xfrm>
          <a:custGeom>
            <a:avLst/>
            <a:gdLst/>
            <a:ahLst/>
            <a:cxnLst/>
            <a:rect r="r" b="b" t="t" l="l"/>
            <a:pathLst>
              <a:path h="4928994" w="9374161">
                <a:moveTo>
                  <a:pt x="0" y="0"/>
                </a:moveTo>
                <a:lnTo>
                  <a:pt x="9374162" y="0"/>
                </a:lnTo>
                <a:lnTo>
                  <a:pt x="9374162" y="4928994"/>
                </a:lnTo>
                <a:lnTo>
                  <a:pt x="0" y="4928994"/>
                </a:lnTo>
                <a:lnTo>
                  <a:pt x="0" y="0"/>
                </a:lnTo>
                <a:close/>
              </a:path>
            </a:pathLst>
          </a:custGeom>
          <a:blipFill>
            <a:blip r:embed="rId2"/>
            <a:stretch>
              <a:fillRect l="0" t="0" r="0" b="0"/>
            </a:stretch>
          </a:blipFill>
        </p:spPr>
      </p:sp>
      <p:sp>
        <p:nvSpPr>
          <p:cNvPr name="TextBox 3" id="3"/>
          <p:cNvSpPr txBox="true"/>
          <p:nvPr/>
        </p:nvSpPr>
        <p:spPr>
          <a:xfrm rot="0">
            <a:off x="1028700" y="1133475"/>
            <a:ext cx="11315067" cy="498475"/>
          </a:xfrm>
          <a:prstGeom prst="rect">
            <a:avLst/>
          </a:prstGeom>
        </p:spPr>
        <p:txBody>
          <a:bodyPr anchor="t" rtlCol="false" tIns="0" lIns="0" bIns="0" rIns="0">
            <a:spAutoFit/>
          </a:bodyPr>
          <a:lstStyle/>
          <a:p>
            <a:pPr marL="0" indent="0" lvl="0">
              <a:lnSpc>
                <a:spcPts val="3799"/>
              </a:lnSpc>
              <a:spcBef>
                <a:spcPct val="0"/>
              </a:spcBef>
            </a:pPr>
            <a:r>
              <a:rPr lang="en-US" sz="3999">
                <a:solidFill>
                  <a:srgbClr val="000000"/>
                </a:solidFill>
                <a:latin typeface="Montserrat Heavy"/>
              </a:rPr>
              <a:t>I. TỔNG QUAN DỰ ÁN</a:t>
            </a:r>
          </a:p>
        </p:txBody>
      </p:sp>
      <p:sp>
        <p:nvSpPr>
          <p:cNvPr name="TextBox 4" id="4"/>
          <p:cNvSpPr txBox="true"/>
          <p:nvPr/>
        </p:nvSpPr>
        <p:spPr>
          <a:xfrm rot="0">
            <a:off x="1028700" y="1744789"/>
            <a:ext cx="16230600" cy="580390"/>
          </a:xfrm>
          <a:prstGeom prst="rect">
            <a:avLst/>
          </a:prstGeom>
        </p:spPr>
        <p:txBody>
          <a:bodyPr anchor="t" rtlCol="false" tIns="0" lIns="0" bIns="0" rIns="0">
            <a:spAutoFit/>
          </a:bodyPr>
          <a:lstStyle/>
          <a:p>
            <a:pPr>
              <a:lnSpc>
                <a:spcPts val="4759"/>
              </a:lnSpc>
            </a:pPr>
            <a:r>
              <a:rPr lang="en-US" sz="3399">
                <a:solidFill>
                  <a:srgbClr val="000000"/>
                </a:solidFill>
                <a:latin typeface="Montserrat Bold"/>
              </a:rPr>
              <a:t>Kết quả dự kiến</a:t>
            </a:r>
          </a:p>
        </p:txBody>
      </p:sp>
      <p:sp>
        <p:nvSpPr>
          <p:cNvPr name="TextBox 5" id="5"/>
          <p:cNvSpPr txBox="true"/>
          <p:nvPr/>
        </p:nvSpPr>
        <p:spPr>
          <a:xfrm rot="0">
            <a:off x="1028700" y="2505710"/>
            <a:ext cx="16230600" cy="17805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Montserrat"/>
              </a:rPr>
              <a:t>Làm sạch mã nguồn (Không có code smell,...)</a:t>
            </a:r>
          </a:p>
          <a:p>
            <a:pPr marL="734059" indent="-367030" lvl="1">
              <a:lnSpc>
                <a:spcPts val="4759"/>
              </a:lnSpc>
              <a:buFont typeface="Arial"/>
              <a:buChar char="•"/>
            </a:pPr>
            <a:r>
              <a:rPr lang="en-US" sz="3399">
                <a:solidFill>
                  <a:srgbClr val="000000"/>
                </a:solidFill>
                <a:latin typeface="Montserrat"/>
              </a:rPr>
              <a:t>Tái cấu trúc mã nguồn, đảm bảo chúng khoa học, dễ hiểu</a:t>
            </a:r>
          </a:p>
          <a:p>
            <a:pPr marL="734059" indent="-367030" lvl="1">
              <a:lnSpc>
                <a:spcPts val="4759"/>
              </a:lnSpc>
              <a:buFont typeface="Arial"/>
              <a:buChar char="•"/>
            </a:pPr>
            <a:r>
              <a:rPr lang="en-US" sz="3399">
                <a:solidFill>
                  <a:srgbClr val="000000"/>
                </a:solidFill>
                <a:latin typeface="Montserrat"/>
              </a:rPr>
              <a:t>Tăng cường khả năng mở rộng trong tương lai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DAFoyUR4x5c</dc:identifier>
  <dcterms:modified xsi:type="dcterms:W3CDTF">2011-08-01T06:04:30Z</dcterms:modified>
  <cp:revision>1</cp:revision>
  <dc:title>Dp2022</dc:title>
</cp:coreProperties>
</file>